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398" r:id="rId2"/>
    <p:sldId id="412" r:id="rId3"/>
    <p:sldId id="414" r:id="rId4"/>
    <p:sldId id="399" r:id="rId5"/>
    <p:sldId id="415" r:id="rId6"/>
    <p:sldId id="416" r:id="rId7"/>
    <p:sldId id="403" r:id="rId8"/>
    <p:sldId id="417" r:id="rId9"/>
    <p:sldId id="418" r:id="rId10"/>
    <p:sldId id="419" r:id="rId11"/>
    <p:sldId id="404" r:id="rId12"/>
    <p:sldId id="420" r:id="rId13"/>
    <p:sldId id="421" r:id="rId14"/>
    <p:sldId id="422" r:id="rId15"/>
    <p:sldId id="405" r:id="rId16"/>
    <p:sldId id="423" r:id="rId17"/>
    <p:sldId id="424" r:id="rId18"/>
    <p:sldId id="425" r:id="rId19"/>
    <p:sldId id="406" r:id="rId20"/>
    <p:sldId id="426" r:id="rId21"/>
    <p:sldId id="427" r:id="rId22"/>
    <p:sldId id="428" r:id="rId23"/>
    <p:sldId id="407" r:id="rId24"/>
    <p:sldId id="429" r:id="rId25"/>
    <p:sldId id="430" r:id="rId26"/>
    <p:sldId id="408" r:id="rId27"/>
    <p:sldId id="431" r:id="rId28"/>
    <p:sldId id="432" r:id="rId29"/>
    <p:sldId id="433" r:id="rId30"/>
    <p:sldId id="409" r:id="rId31"/>
    <p:sldId id="434" r:id="rId32"/>
    <p:sldId id="435" r:id="rId33"/>
    <p:sldId id="436" r:id="rId34"/>
    <p:sldId id="410" r:id="rId35"/>
    <p:sldId id="437" r:id="rId36"/>
    <p:sldId id="438" r:id="rId37"/>
    <p:sldId id="439" r:id="rId38"/>
    <p:sldId id="411" r:id="rId39"/>
    <p:sldId id="440" r:id="rId40"/>
    <p:sldId id="441" r:id="rId41"/>
    <p:sldId id="442" r:id="rId42"/>
    <p:sldId id="443" r:id="rId43"/>
    <p:sldId id="444" r:id="rId44"/>
    <p:sldId id="401" r:id="rId45"/>
  </p:sldIdLst>
  <p:sldSz cx="9144000" cy="6858000" type="screen4x3"/>
  <p:notesSz cx="7099300" cy="9385300"/>
  <p:defaultTextStyle>
    <a:defPPr>
      <a:defRPr lang="en-US"/>
    </a:defPPr>
    <a:lvl1pPr algn="l" rtl="0" eaLnBrk="0" fontAlgn="base" hangingPunct="0">
      <a:spcBef>
        <a:spcPct val="0"/>
      </a:spcBef>
      <a:spcAft>
        <a:spcPct val="0"/>
      </a:spcAft>
      <a:defRPr sz="2400" i="1"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2400" i="1"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2400" i="1"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2400" i="1"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2400" i="1"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i="1"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i="1"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i="1"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i="1"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ke" initials="M" lastIdx="0" clrIdx="0">
    <p:extLst>
      <p:ext uri="{19B8F6BF-5375-455C-9EA6-DF929625EA0E}">
        <p15:presenceInfo xmlns:p15="http://schemas.microsoft.com/office/powerpoint/2012/main" userId="Mik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110C"/>
    <a:srgbClr val="81130D"/>
    <a:srgbClr val="0033CC"/>
    <a:srgbClr val="6D6E70"/>
    <a:srgbClr val="A9C9FF"/>
    <a:srgbClr val="F3F3F3"/>
    <a:srgbClr val="F8F3D2"/>
    <a:srgbClr val="7D11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98" autoAdjust="0"/>
    <p:restoredTop sz="69357" autoAdjust="0"/>
  </p:normalViewPr>
  <p:slideViewPr>
    <p:cSldViewPr>
      <p:cViewPr varScale="1">
        <p:scale>
          <a:sx n="77" d="100"/>
          <a:sy n="77" d="100"/>
        </p:scale>
        <p:origin x="368" y="192"/>
      </p:cViewPr>
      <p:guideLst>
        <p:guide orient="horz" pos="2160"/>
        <p:guide pos="2880"/>
      </p:guideLst>
    </p:cSldViewPr>
  </p:slideViewPr>
  <p:outlineViewPr>
    <p:cViewPr>
      <p:scale>
        <a:sx n="33" d="100"/>
        <a:sy n="33" d="100"/>
      </p:scale>
      <p:origin x="0" y="-930"/>
    </p:cViewPr>
  </p:outlineViewPr>
  <p:notesTextViewPr>
    <p:cViewPr>
      <p:scale>
        <a:sx n="125" d="100"/>
        <a:sy n="125" d="100"/>
      </p:scale>
      <p:origin x="0" y="0"/>
    </p:cViewPr>
  </p:notesTextViewPr>
  <p:sorterViewPr>
    <p:cViewPr>
      <p:scale>
        <a:sx n="100" d="100"/>
        <a:sy n="100" d="100"/>
      </p:scale>
      <p:origin x="0" y="0"/>
    </p:cViewPr>
  </p:sorterViewPr>
  <p:notesViewPr>
    <p:cSldViewPr>
      <p:cViewPr varScale="1">
        <p:scale>
          <a:sx n="77" d="100"/>
          <a:sy n="77" d="100"/>
        </p:scale>
        <p:origin x="2088"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1026">
            <a:extLst>
              <a:ext uri="{FF2B5EF4-FFF2-40B4-BE49-F238E27FC236}">
                <a16:creationId xmlns:a16="http://schemas.microsoft.com/office/drawing/2014/main" id="{5367EACB-0086-43BB-A90D-C887D237E822}"/>
              </a:ext>
            </a:extLst>
          </p:cNvPr>
          <p:cNvSpPr>
            <a:spLocks noGrp="1" noChangeArrowheads="1"/>
          </p:cNvSpPr>
          <p:nvPr>
            <p:ph type="hdr" sz="quarter"/>
          </p:nvPr>
        </p:nvSpPr>
        <p:spPr bwMode="auto">
          <a:xfrm>
            <a:off x="1" y="0"/>
            <a:ext cx="3076363" cy="4692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4191" tIns="47095" rIns="94191" bIns="47095" numCol="1" anchor="t" anchorCtr="0" compatLnSpc="1">
            <a:prstTxWarp prst="textNoShape">
              <a:avLst/>
            </a:prstTxWarp>
          </a:bodyPr>
          <a:lstStyle>
            <a:lvl1pPr>
              <a:defRPr sz="1200">
                <a:latin typeface="Arial" charset="0"/>
                <a:ea typeface="ＭＳ Ｐゴシック" pitchFamily="1" charset="-128"/>
              </a:defRPr>
            </a:lvl1pPr>
          </a:lstStyle>
          <a:p>
            <a:pPr>
              <a:defRPr/>
            </a:pPr>
            <a:endParaRPr lang="en-US" altLang="en-US"/>
          </a:p>
        </p:txBody>
      </p:sp>
      <p:sp>
        <p:nvSpPr>
          <p:cNvPr id="28675" name="Rectangle 1027">
            <a:extLst>
              <a:ext uri="{FF2B5EF4-FFF2-40B4-BE49-F238E27FC236}">
                <a16:creationId xmlns:a16="http://schemas.microsoft.com/office/drawing/2014/main" id="{1CB0FA4F-D4DB-47B7-9371-70B19BD7E979}"/>
              </a:ext>
            </a:extLst>
          </p:cNvPr>
          <p:cNvSpPr>
            <a:spLocks noGrp="1" noChangeArrowheads="1"/>
          </p:cNvSpPr>
          <p:nvPr>
            <p:ph type="dt" sz="quarter" idx="1"/>
          </p:nvPr>
        </p:nvSpPr>
        <p:spPr bwMode="auto">
          <a:xfrm>
            <a:off x="4022937" y="0"/>
            <a:ext cx="3076363" cy="4692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4191" tIns="47095" rIns="94191" bIns="47095" numCol="1" anchor="t" anchorCtr="0" compatLnSpc="1">
            <a:prstTxWarp prst="textNoShape">
              <a:avLst/>
            </a:prstTxWarp>
          </a:bodyPr>
          <a:lstStyle>
            <a:lvl1pPr algn="r">
              <a:defRPr sz="1200">
                <a:latin typeface="Arial" charset="0"/>
                <a:ea typeface="ＭＳ Ｐゴシック" pitchFamily="1" charset="-128"/>
              </a:defRPr>
            </a:lvl1pPr>
          </a:lstStyle>
          <a:p>
            <a:pPr>
              <a:defRPr/>
            </a:pPr>
            <a:endParaRPr lang="en-US" altLang="en-US"/>
          </a:p>
        </p:txBody>
      </p:sp>
      <p:sp>
        <p:nvSpPr>
          <p:cNvPr id="28676" name="Rectangle 1028">
            <a:extLst>
              <a:ext uri="{FF2B5EF4-FFF2-40B4-BE49-F238E27FC236}">
                <a16:creationId xmlns:a16="http://schemas.microsoft.com/office/drawing/2014/main" id="{948CDCA0-DF43-42C8-AA1D-3227B48BA07F}"/>
              </a:ext>
            </a:extLst>
          </p:cNvPr>
          <p:cNvSpPr>
            <a:spLocks noGrp="1" noChangeArrowheads="1"/>
          </p:cNvSpPr>
          <p:nvPr>
            <p:ph type="ftr" sz="quarter" idx="2"/>
          </p:nvPr>
        </p:nvSpPr>
        <p:spPr bwMode="auto">
          <a:xfrm>
            <a:off x="1" y="8916035"/>
            <a:ext cx="3076363" cy="4692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4191" tIns="47095" rIns="94191" bIns="47095" numCol="1" anchor="b" anchorCtr="0" compatLnSpc="1">
            <a:prstTxWarp prst="textNoShape">
              <a:avLst/>
            </a:prstTxWarp>
          </a:bodyPr>
          <a:lstStyle>
            <a:lvl1pPr>
              <a:defRPr sz="1200">
                <a:latin typeface="Arial" charset="0"/>
                <a:ea typeface="ＭＳ Ｐゴシック" pitchFamily="1" charset="-128"/>
              </a:defRPr>
            </a:lvl1pPr>
          </a:lstStyle>
          <a:p>
            <a:pPr>
              <a:defRPr/>
            </a:pPr>
            <a:endParaRPr lang="en-US" altLang="en-US"/>
          </a:p>
        </p:txBody>
      </p:sp>
      <p:sp>
        <p:nvSpPr>
          <p:cNvPr id="28677" name="Rectangle 1029">
            <a:extLst>
              <a:ext uri="{FF2B5EF4-FFF2-40B4-BE49-F238E27FC236}">
                <a16:creationId xmlns:a16="http://schemas.microsoft.com/office/drawing/2014/main" id="{0CE65F5D-2110-4E4A-880F-8B5B5298B499}"/>
              </a:ext>
            </a:extLst>
          </p:cNvPr>
          <p:cNvSpPr>
            <a:spLocks noGrp="1" noChangeArrowheads="1"/>
          </p:cNvSpPr>
          <p:nvPr>
            <p:ph type="sldNum" sz="quarter" idx="3"/>
          </p:nvPr>
        </p:nvSpPr>
        <p:spPr bwMode="auto">
          <a:xfrm>
            <a:off x="4022937" y="8916035"/>
            <a:ext cx="3076363" cy="4692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4191" tIns="47095" rIns="94191" bIns="47095" numCol="1" anchor="b" anchorCtr="0" compatLnSpc="1">
            <a:prstTxWarp prst="textNoShape">
              <a:avLst/>
            </a:prstTxWarp>
          </a:bodyPr>
          <a:lstStyle>
            <a:lvl1pPr algn="r">
              <a:defRPr sz="1200"/>
            </a:lvl1pPr>
          </a:lstStyle>
          <a:p>
            <a:fld id="{141AB193-FFD1-4AFE-BBBE-DFE62D4A62E2}"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1BC7CA7C-636B-4315-A353-A85AB5A9A0D2}"/>
              </a:ext>
            </a:extLst>
          </p:cNvPr>
          <p:cNvSpPr>
            <a:spLocks noGrp="1" noChangeArrowheads="1"/>
          </p:cNvSpPr>
          <p:nvPr>
            <p:ph type="hdr" sz="quarter"/>
          </p:nvPr>
        </p:nvSpPr>
        <p:spPr bwMode="auto">
          <a:xfrm>
            <a:off x="1" y="0"/>
            <a:ext cx="3076363" cy="4692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4191" tIns="47095" rIns="94191" bIns="47095" numCol="1" anchor="t" anchorCtr="0" compatLnSpc="1">
            <a:prstTxWarp prst="textNoShape">
              <a:avLst/>
            </a:prstTxWarp>
          </a:bodyPr>
          <a:lstStyle>
            <a:lvl1pPr>
              <a:defRPr sz="1200" i="0">
                <a:latin typeface="Arial" charset="0"/>
                <a:ea typeface="ＭＳ Ｐゴシック" pitchFamily="1" charset="-128"/>
              </a:defRPr>
            </a:lvl1pPr>
          </a:lstStyle>
          <a:p>
            <a:pPr>
              <a:defRPr/>
            </a:pPr>
            <a:endParaRPr lang="en-US" altLang="en-US"/>
          </a:p>
        </p:txBody>
      </p:sp>
      <p:sp>
        <p:nvSpPr>
          <p:cNvPr id="7171" name="Rectangle 3">
            <a:extLst>
              <a:ext uri="{FF2B5EF4-FFF2-40B4-BE49-F238E27FC236}">
                <a16:creationId xmlns:a16="http://schemas.microsoft.com/office/drawing/2014/main" id="{311F545D-10B2-400D-B9C4-FA9D6B112989}"/>
              </a:ext>
            </a:extLst>
          </p:cNvPr>
          <p:cNvSpPr>
            <a:spLocks noGrp="1" noChangeArrowheads="1"/>
          </p:cNvSpPr>
          <p:nvPr>
            <p:ph type="dt" idx="1"/>
          </p:nvPr>
        </p:nvSpPr>
        <p:spPr bwMode="auto">
          <a:xfrm>
            <a:off x="4022937" y="0"/>
            <a:ext cx="3076363" cy="4692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4191" tIns="47095" rIns="94191" bIns="47095" numCol="1" anchor="t" anchorCtr="0" compatLnSpc="1">
            <a:prstTxWarp prst="textNoShape">
              <a:avLst/>
            </a:prstTxWarp>
          </a:bodyPr>
          <a:lstStyle>
            <a:lvl1pPr algn="r">
              <a:defRPr sz="1200" i="0">
                <a:latin typeface="Arial" charset="0"/>
                <a:ea typeface="ＭＳ Ｐゴシック" pitchFamily="1" charset="-128"/>
              </a:defRPr>
            </a:lvl1pPr>
          </a:lstStyle>
          <a:p>
            <a:pPr>
              <a:defRPr/>
            </a:pPr>
            <a:endParaRPr lang="en-US" altLang="en-US"/>
          </a:p>
        </p:txBody>
      </p:sp>
      <p:sp>
        <p:nvSpPr>
          <p:cNvPr id="5124" name="Rectangle 4">
            <a:extLst>
              <a:ext uri="{FF2B5EF4-FFF2-40B4-BE49-F238E27FC236}">
                <a16:creationId xmlns:a16="http://schemas.microsoft.com/office/drawing/2014/main" id="{EA89448D-502C-4227-95E3-F9AAF498CFA6}"/>
              </a:ext>
            </a:extLst>
          </p:cNvPr>
          <p:cNvSpPr>
            <a:spLocks noGrp="1" noRot="1" noChangeAspect="1" noChangeArrowheads="1" noTextEdit="1"/>
          </p:cNvSpPr>
          <p:nvPr>
            <p:ph type="sldImg" idx="2"/>
          </p:nvPr>
        </p:nvSpPr>
        <p:spPr bwMode="auto">
          <a:xfrm>
            <a:off x="1204913" y="704850"/>
            <a:ext cx="4689475" cy="35179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a:extLst>
              <a:ext uri="{FF2B5EF4-FFF2-40B4-BE49-F238E27FC236}">
                <a16:creationId xmlns:a16="http://schemas.microsoft.com/office/drawing/2014/main" id="{165F1B83-190E-402B-AC96-3A1EB78A0881}"/>
              </a:ext>
            </a:extLst>
          </p:cNvPr>
          <p:cNvSpPr>
            <a:spLocks noGrp="1" noChangeArrowheads="1"/>
          </p:cNvSpPr>
          <p:nvPr>
            <p:ph type="body" sz="quarter" idx="3"/>
          </p:nvPr>
        </p:nvSpPr>
        <p:spPr bwMode="auto">
          <a:xfrm>
            <a:off x="946573" y="4458018"/>
            <a:ext cx="5206154" cy="42233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4191" tIns="47095" rIns="94191" bIns="47095"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7174" name="Rectangle 6">
            <a:extLst>
              <a:ext uri="{FF2B5EF4-FFF2-40B4-BE49-F238E27FC236}">
                <a16:creationId xmlns:a16="http://schemas.microsoft.com/office/drawing/2014/main" id="{1512DAE9-8AD2-4774-875F-DD320474BBCD}"/>
              </a:ext>
            </a:extLst>
          </p:cNvPr>
          <p:cNvSpPr>
            <a:spLocks noGrp="1" noChangeArrowheads="1"/>
          </p:cNvSpPr>
          <p:nvPr>
            <p:ph type="ftr" sz="quarter" idx="4"/>
          </p:nvPr>
        </p:nvSpPr>
        <p:spPr bwMode="auto">
          <a:xfrm>
            <a:off x="1" y="8916035"/>
            <a:ext cx="3076363" cy="4692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4191" tIns="47095" rIns="94191" bIns="47095" numCol="1" anchor="b" anchorCtr="0" compatLnSpc="1">
            <a:prstTxWarp prst="textNoShape">
              <a:avLst/>
            </a:prstTxWarp>
          </a:bodyPr>
          <a:lstStyle>
            <a:lvl1pPr>
              <a:defRPr sz="1200" i="0">
                <a:latin typeface="Arial" charset="0"/>
                <a:ea typeface="ＭＳ Ｐゴシック" pitchFamily="1" charset="-128"/>
              </a:defRPr>
            </a:lvl1pPr>
          </a:lstStyle>
          <a:p>
            <a:pPr>
              <a:defRPr/>
            </a:pPr>
            <a:endParaRPr lang="en-US" altLang="en-US"/>
          </a:p>
        </p:txBody>
      </p:sp>
      <p:sp>
        <p:nvSpPr>
          <p:cNvPr id="7175" name="Rectangle 7">
            <a:extLst>
              <a:ext uri="{FF2B5EF4-FFF2-40B4-BE49-F238E27FC236}">
                <a16:creationId xmlns:a16="http://schemas.microsoft.com/office/drawing/2014/main" id="{1ADD2963-37CC-4CC4-82E2-F39DE507253E}"/>
              </a:ext>
            </a:extLst>
          </p:cNvPr>
          <p:cNvSpPr>
            <a:spLocks noGrp="1" noChangeArrowheads="1"/>
          </p:cNvSpPr>
          <p:nvPr>
            <p:ph type="sldNum" sz="quarter" idx="5"/>
          </p:nvPr>
        </p:nvSpPr>
        <p:spPr bwMode="auto">
          <a:xfrm>
            <a:off x="4022937" y="8916035"/>
            <a:ext cx="3076363" cy="4692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4191" tIns="47095" rIns="94191" bIns="47095" numCol="1" anchor="b" anchorCtr="0" compatLnSpc="1">
            <a:prstTxWarp prst="textNoShape">
              <a:avLst/>
            </a:prstTxWarp>
          </a:bodyPr>
          <a:lstStyle>
            <a:lvl1pPr algn="r">
              <a:defRPr sz="1200" i="0"/>
            </a:lvl1pPr>
          </a:lstStyle>
          <a:p>
            <a:fld id="{87D165A2-0072-41ED-BAEB-9750AECB9D55}"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Growing recognition, but many people are still not aware of the threats or how extensive and serious they are.</a:t>
            </a:r>
          </a:p>
          <a:p>
            <a:endParaRPr lang="en-US" dirty="0"/>
          </a:p>
          <a:p>
            <a:r>
              <a:rPr lang="en-US" dirty="0"/>
              <a:t>In this presentation, we have provided a pretty close look at a lot of trees.  I’d like to take 2 or 3 minutes to step back and look at the forest.  Here are five thoughts about the threats to our democracy.  Perhaps the most serious is the death of truth, thanks to ….  Democracy cannot survive if voters cannot discern the truth.</a:t>
            </a:r>
          </a:p>
          <a:p>
            <a:endParaRPr lang="en-US" dirty="0"/>
          </a:p>
          <a:p>
            <a:r>
              <a:rPr lang="en-US" dirty="0"/>
              <a:t>Unequal participation in our democracy may be the second most serious threat for reasons you can see listed here.  I am especially concerned about the wealthy running the government.</a:t>
            </a:r>
          </a:p>
          <a:p>
            <a:endParaRPr lang="en-US" dirty="0"/>
          </a:p>
          <a:p>
            <a:r>
              <a:rPr lang="en-US" dirty="0"/>
              <a:t>But the election system is also a big problem, for reasons I’ve listed here.</a:t>
            </a:r>
          </a:p>
          <a:p>
            <a:endParaRPr lang="en-US" dirty="0"/>
          </a:p>
          <a:p>
            <a:r>
              <a:rPr lang="en-US" dirty="0"/>
              <a:t>And the Supreme Court is a big problem.  We can no longer count on it as a check on executive and legislative overreach.</a:t>
            </a:r>
          </a:p>
          <a:p>
            <a:endParaRPr lang="en-US" dirty="0"/>
          </a:p>
          <a:p>
            <a:r>
              <a:rPr lang="en-US" dirty="0"/>
              <a:t>Finally, the source of many of these problems is voter mentality, for reasons listed here.  The federal government could use a good PR program to inform citizens of all the good, important stuff it does.  It needs to counter Reagan’s poisonous words that government is the problem.</a:t>
            </a:r>
          </a:p>
        </p:txBody>
      </p:sp>
      <p:sp>
        <p:nvSpPr>
          <p:cNvPr id="4" name="Slide Number Placeholder 3"/>
          <p:cNvSpPr>
            <a:spLocks noGrp="1"/>
          </p:cNvSpPr>
          <p:nvPr>
            <p:ph type="sldNum" sz="quarter" idx="5"/>
          </p:nvPr>
        </p:nvSpPr>
        <p:spPr/>
        <p:txBody>
          <a:bodyPr/>
          <a:lstStyle/>
          <a:p>
            <a:fld id="{87D165A2-0072-41ED-BAEB-9750AECB9D55}" type="slidenum">
              <a:rPr lang="en-US" altLang="en-US" smtClean="0"/>
              <a:pPr/>
              <a:t>42</a:t>
            </a:fld>
            <a:endParaRPr lang="en-US" altLang="en-US"/>
          </a:p>
        </p:txBody>
      </p:sp>
    </p:spTree>
    <p:extLst>
      <p:ext uri="{BB962C8B-B14F-4D97-AF65-F5344CB8AC3E}">
        <p14:creationId xmlns:p14="http://schemas.microsoft.com/office/powerpoint/2010/main" val="8762557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what are our plans?  We need to further develop and refine this work, publish the results, and hopefully eventually propose ways to address these threats.  Perhaps we need a Project 2029.</a:t>
            </a:r>
          </a:p>
          <a:p>
            <a:endParaRPr lang="en-US" dirty="0"/>
          </a:p>
          <a:p>
            <a:r>
              <a:rPr lang="en-US" dirty="0"/>
              <a:t>And this finally brings us to what you can do.  We would love your help.  First, here today we want your suggestions - both for improving the grid and for publicizing it.  Second, we need you to help spread the word about this work.  You can share the recording of this session, as well as our website.  We will put a link to the recording on the website.  And finally, please let us know if you would like to play a more active role in further developing this work.  You can let Jim know at this email address.</a:t>
            </a:r>
          </a:p>
          <a:p>
            <a:endParaRPr lang="en-US" dirty="0"/>
          </a:p>
          <a:p>
            <a:r>
              <a:rPr lang="en-US" dirty="0"/>
              <a:t>So, now we want your thoughts.</a:t>
            </a:r>
          </a:p>
        </p:txBody>
      </p:sp>
      <p:sp>
        <p:nvSpPr>
          <p:cNvPr id="4" name="Slide Number Placeholder 3"/>
          <p:cNvSpPr>
            <a:spLocks noGrp="1"/>
          </p:cNvSpPr>
          <p:nvPr>
            <p:ph type="sldNum" sz="quarter" idx="5"/>
          </p:nvPr>
        </p:nvSpPr>
        <p:spPr/>
        <p:txBody>
          <a:bodyPr/>
          <a:lstStyle/>
          <a:p>
            <a:fld id="{87D165A2-0072-41ED-BAEB-9750AECB9D55}" type="slidenum">
              <a:rPr lang="en-US" altLang="en-US" smtClean="0"/>
              <a:pPr/>
              <a:t>43</a:t>
            </a:fld>
            <a:endParaRPr lang="en-US" altLang="en-US"/>
          </a:p>
        </p:txBody>
      </p:sp>
    </p:spTree>
    <p:extLst>
      <p:ext uri="{BB962C8B-B14F-4D97-AF65-F5344CB8AC3E}">
        <p14:creationId xmlns:p14="http://schemas.microsoft.com/office/powerpoint/2010/main" val="31301314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t>So, now we want your thoughts.</a:t>
            </a:r>
          </a:p>
          <a:p>
            <a:endParaRPr lang="en-US"/>
          </a:p>
        </p:txBody>
      </p:sp>
      <p:sp>
        <p:nvSpPr>
          <p:cNvPr id="4" name="Slide Number Placeholder 3"/>
          <p:cNvSpPr>
            <a:spLocks noGrp="1"/>
          </p:cNvSpPr>
          <p:nvPr>
            <p:ph type="sldNum" sz="quarter" idx="5"/>
          </p:nvPr>
        </p:nvSpPr>
        <p:spPr/>
        <p:txBody>
          <a:bodyPr/>
          <a:lstStyle/>
          <a:p>
            <a:fld id="{87D165A2-0072-41ED-BAEB-9750AECB9D55}" type="slidenum">
              <a:rPr lang="en-US" altLang="en-US" smtClean="0"/>
              <a:pPr/>
              <a:t>44</a:t>
            </a:fld>
            <a:endParaRPr lang="en-US" altLang="en-US"/>
          </a:p>
        </p:txBody>
      </p:sp>
    </p:spTree>
    <p:extLst>
      <p:ext uri="{BB962C8B-B14F-4D97-AF65-F5344CB8AC3E}">
        <p14:creationId xmlns:p14="http://schemas.microsoft.com/office/powerpoint/2010/main" val="3506547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52">
            <a:extLst>
              <a:ext uri="{FF2B5EF4-FFF2-40B4-BE49-F238E27FC236}">
                <a16:creationId xmlns:a16="http://schemas.microsoft.com/office/drawing/2014/main" id="{AFDB22BD-6291-438D-AB53-338C57402039}"/>
              </a:ext>
            </a:extLst>
          </p:cNvPr>
          <p:cNvSpPr>
            <a:spLocks noChangeArrowheads="1"/>
          </p:cNvSpPr>
          <p:nvPr/>
        </p:nvSpPr>
        <p:spPr bwMode="auto">
          <a:xfrm>
            <a:off x="0" y="0"/>
            <a:ext cx="9144000" cy="4648200"/>
          </a:xfrm>
          <a:prstGeom prst="rect">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i="1">
                <a:solidFill>
                  <a:schemeClr val="tx1"/>
                </a:solidFill>
                <a:latin typeface="Arial" charset="0"/>
                <a:ea typeface="ＭＳ Ｐゴシック" pitchFamily="1" charset="-128"/>
              </a:defRPr>
            </a:lvl1pPr>
            <a:lvl2pPr marL="742950" indent="-285750">
              <a:defRPr sz="2400" i="1">
                <a:solidFill>
                  <a:schemeClr val="tx1"/>
                </a:solidFill>
                <a:latin typeface="Arial" charset="0"/>
                <a:ea typeface="ＭＳ Ｐゴシック" pitchFamily="1" charset="-128"/>
              </a:defRPr>
            </a:lvl2pPr>
            <a:lvl3pPr marL="1143000" indent="-228600">
              <a:defRPr sz="2400" i="1">
                <a:solidFill>
                  <a:schemeClr val="tx1"/>
                </a:solidFill>
                <a:latin typeface="Arial" charset="0"/>
                <a:ea typeface="ＭＳ Ｐゴシック" pitchFamily="1" charset="-128"/>
              </a:defRPr>
            </a:lvl3pPr>
            <a:lvl4pPr marL="1600200" indent="-228600">
              <a:defRPr sz="2400" i="1">
                <a:solidFill>
                  <a:schemeClr val="tx1"/>
                </a:solidFill>
                <a:latin typeface="Arial" charset="0"/>
                <a:ea typeface="ＭＳ Ｐゴシック" pitchFamily="1" charset="-128"/>
              </a:defRPr>
            </a:lvl4pPr>
            <a:lvl5pPr marL="2057400" indent="-228600">
              <a:defRPr sz="2400" i="1">
                <a:solidFill>
                  <a:schemeClr val="tx1"/>
                </a:solidFill>
                <a:latin typeface="Arial" charset="0"/>
                <a:ea typeface="ＭＳ Ｐゴシック" pitchFamily="1" charset="-128"/>
              </a:defRPr>
            </a:lvl5pPr>
            <a:lvl6pPr marL="2514600" indent="-228600" eaLnBrk="0" fontAlgn="base" hangingPunct="0">
              <a:spcBef>
                <a:spcPct val="0"/>
              </a:spcBef>
              <a:spcAft>
                <a:spcPct val="0"/>
              </a:spcAft>
              <a:defRPr sz="2400" i="1">
                <a:solidFill>
                  <a:schemeClr val="tx1"/>
                </a:solidFill>
                <a:latin typeface="Arial" charset="0"/>
                <a:ea typeface="ＭＳ Ｐゴシック" pitchFamily="1" charset="-128"/>
              </a:defRPr>
            </a:lvl6pPr>
            <a:lvl7pPr marL="2971800" indent="-228600" eaLnBrk="0" fontAlgn="base" hangingPunct="0">
              <a:spcBef>
                <a:spcPct val="0"/>
              </a:spcBef>
              <a:spcAft>
                <a:spcPct val="0"/>
              </a:spcAft>
              <a:defRPr sz="2400" i="1">
                <a:solidFill>
                  <a:schemeClr val="tx1"/>
                </a:solidFill>
                <a:latin typeface="Arial" charset="0"/>
                <a:ea typeface="ＭＳ Ｐゴシック" pitchFamily="1" charset="-128"/>
              </a:defRPr>
            </a:lvl7pPr>
            <a:lvl8pPr marL="3429000" indent="-228600" eaLnBrk="0" fontAlgn="base" hangingPunct="0">
              <a:spcBef>
                <a:spcPct val="0"/>
              </a:spcBef>
              <a:spcAft>
                <a:spcPct val="0"/>
              </a:spcAft>
              <a:defRPr sz="2400" i="1">
                <a:solidFill>
                  <a:schemeClr val="tx1"/>
                </a:solidFill>
                <a:latin typeface="Arial" charset="0"/>
                <a:ea typeface="ＭＳ Ｐゴシック" pitchFamily="1" charset="-128"/>
              </a:defRPr>
            </a:lvl8pPr>
            <a:lvl9pPr marL="3886200" indent="-228600" eaLnBrk="0" fontAlgn="base" hangingPunct="0">
              <a:spcBef>
                <a:spcPct val="0"/>
              </a:spcBef>
              <a:spcAft>
                <a:spcPct val="0"/>
              </a:spcAft>
              <a:defRPr sz="2400" i="1">
                <a:solidFill>
                  <a:schemeClr val="tx1"/>
                </a:solidFill>
                <a:latin typeface="Arial" charset="0"/>
                <a:ea typeface="ＭＳ Ｐゴシック" pitchFamily="1" charset="-128"/>
              </a:defRPr>
            </a:lvl9pPr>
          </a:lstStyle>
          <a:p>
            <a:pPr>
              <a:defRPr/>
            </a:pPr>
            <a:endParaRPr lang="en-US" altLang="en-US"/>
          </a:p>
        </p:txBody>
      </p:sp>
      <p:sp>
        <p:nvSpPr>
          <p:cNvPr id="5" name="Line 24">
            <a:extLst>
              <a:ext uri="{FF2B5EF4-FFF2-40B4-BE49-F238E27FC236}">
                <a16:creationId xmlns:a16="http://schemas.microsoft.com/office/drawing/2014/main" id="{A9CC742A-86F4-4376-9BE8-379397F6414C}"/>
              </a:ext>
            </a:extLst>
          </p:cNvPr>
          <p:cNvSpPr>
            <a:spLocks noChangeShapeType="1"/>
          </p:cNvSpPr>
          <p:nvPr/>
        </p:nvSpPr>
        <p:spPr bwMode="auto">
          <a:xfrm>
            <a:off x="2106613" y="2551113"/>
            <a:ext cx="4903787"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 name="Line 53">
            <a:extLst>
              <a:ext uri="{FF2B5EF4-FFF2-40B4-BE49-F238E27FC236}">
                <a16:creationId xmlns:a16="http://schemas.microsoft.com/office/drawing/2014/main" id="{A6D6B3DB-DB82-4A74-8F17-131541F6C99A}"/>
              </a:ext>
            </a:extLst>
          </p:cNvPr>
          <p:cNvSpPr>
            <a:spLocks noChangeShapeType="1"/>
          </p:cNvSpPr>
          <p:nvPr/>
        </p:nvSpPr>
        <p:spPr bwMode="auto">
          <a:xfrm>
            <a:off x="0" y="4648200"/>
            <a:ext cx="9144000" cy="0"/>
          </a:xfrm>
          <a:prstGeom prst="line">
            <a:avLst/>
          </a:prstGeom>
          <a:noFill/>
          <a:ln w="476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5" name="Rectangle 3"/>
          <p:cNvSpPr>
            <a:spLocks noGrp="1" noChangeArrowheads="1"/>
          </p:cNvSpPr>
          <p:nvPr>
            <p:ph type="subTitle" idx="1"/>
          </p:nvPr>
        </p:nvSpPr>
        <p:spPr>
          <a:xfrm>
            <a:off x="457200" y="1763713"/>
            <a:ext cx="8226425" cy="508000"/>
          </a:xfrm>
        </p:spPr>
        <p:txBody>
          <a:bodyPr anchor="ctr"/>
          <a:lstStyle>
            <a:lvl1pPr marL="0" indent="0" algn="ctr">
              <a:buFontTx/>
              <a:buNone/>
              <a:defRPr>
                <a:solidFill>
                  <a:schemeClr val="bg1"/>
                </a:solidFill>
              </a:defRPr>
            </a:lvl1pPr>
          </a:lstStyle>
          <a:p>
            <a:pPr lvl="0"/>
            <a:r>
              <a:rPr lang="en-US" altLang="en-US" noProof="0"/>
              <a:t>Click to edit Master subtitle style</a:t>
            </a:r>
          </a:p>
        </p:txBody>
      </p:sp>
      <p:sp>
        <p:nvSpPr>
          <p:cNvPr id="3091" name="Rectangle 19"/>
          <p:cNvSpPr>
            <a:spLocks noGrp="1" noChangeArrowheads="1"/>
          </p:cNvSpPr>
          <p:nvPr>
            <p:ph type="ctrTitle" sz="quarter"/>
          </p:nvPr>
        </p:nvSpPr>
        <p:spPr>
          <a:xfrm>
            <a:off x="455613" y="1014413"/>
            <a:ext cx="8226425" cy="776287"/>
          </a:xfrm>
        </p:spPr>
        <p:txBody>
          <a:bodyPr/>
          <a:lstStyle>
            <a:lvl1pPr algn="ctr">
              <a:defRPr sz="4200" b="0">
                <a:solidFill>
                  <a:schemeClr val="bg1"/>
                </a:solidFill>
              </a:defRPr>
            </a:lvl1pPr>
          </a:lstStyle>
          <a:p>
            <a:pPr lvl="0"/>
            <a:r>
              <a:rPr lang="en-US" altLang="en-US" noProof="0"/>
              <a:t>Click to edit Master title style</a:t>
            </a:r>
          </a:p>
        </p:txBody>
      </p:sp>
    </p:spTree>
    <p:extLst>
      <p:ext uri="{BB962C8B-B14F-4D97-AF65-F5344CB8AC3E}">
        <p14:creationId xmlns:p14="http://schemas.microsoft.com/office/powerpoint/2010/main" val="1440219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8">
            <a:extLst>
              <a:ext uri="{FF2B5EF4-FFF2-40B4-BE49-F238E27FC236}">
                <a16:creationId xmlns:a16="http://schemas.microsoft.com/office/drawing/2014/main" id="{745F024E-1C37-4290-962A-A7BDBB670520}"/>
              </a:ext>
            </a:extLst>
          </p:cNvPr>
          <p:cNvSpPr>
            <a:spLocks noGrp="1" noChangeArrowheads="1"/>
          </p:cNvSpPr>
          <p:nvPr>
            <p:ph type="dt" sz="half" idx="10"/>
          </p:nvPr>
        </p:nvSpPr>
        <p:spPr>
          <a:ln/>
        </p:spPr>
        <p:txBody>
          <a:bodyPr/>
          <a:lstStyle>
            <a:lvl1pPr>
              <a:defRPr/>
            </a:lvl1pPr>
          </a:lstStyle>
          <a:p>
            <a:pPr>
              <a:defRPr/>
            </a:pPr>
            <a:endParaRPr lang="en-US" altLang="en-US" sz="1400" i="1"/>
          </a:p>
        </p:txBody>
      </p:sp>
      <p:sp>
        <p:nvSpPr>
          <p:cNvPr id="5" name="Rectangle 19">
            <a:extLst>
              <a:ext uri="{FF2B5EF4-FFF2-40B4-BE49-F238E27FC236}">
                <a16:creationId xmlns:a16="http://schemas.microsoft.com/office/drawing/2014/main" id="{953099AF-5B5C-4BCA-AF10-E69BFBB9B401}"/>
              </a:ext>
            </a:extLst>
          </p:cNvPr>
          <p:cNvSpPr>
            <a:spLocks noGrp="1" noChangeArrowheads="1"/>
          </p:cNvSpPr>
          <p:nvPr>
            <p:ph type="ftr" sz="quarter" idx="11"/>
          </p:nvPr>
        </p:nvSpPr>
        <p:spPr>
          <a:ln/>
        </p:spPr>
        <p:txBody>
          <a:bodyPr/>
          <a:lstStyle>
            <a:lvl1pPr>
              <a:defRPr/>
            </a:lvl1pPr>
          </a:lstStyle>
          <a:p>
            <a:pPr>
              <a:defRPr/>
            </a:pPr>
            <a:endParaRPr lang="en-US" altLang="en-US" sz="1400" i="1"/>
          </a:p>
        </p:txBody>
      </p:sp>
      <p:sp>
        <p:nvSpPr>
          <p:cNvPr id="6" name="TextBox 5">
            <a:extLst>
              <a:ext uri="{FF2B5EF4-FFF2-40B4-BE49-F238E27FC236}">
                <a16:creationId xmlns:a16="http://schemas.microsoft.com/office/drawing/2014/main" id="{7AED09A2-B060-57CA-8D40-B963649B0240}"/>
              </a:ext>
            </a:extLst>
          </p:cNvPr>
          <p:cNvSpPr txBox="1"/>
          <p:nvPr userDrawn="1"/>
        </p:nvSpPr>
        <p:spPr>
          <a:xfrm>
            <a:off x="0" y="1"/>
            <a:ext cx="9144000" cy="457200"/>
          </a:xfrm>
          <a:prstGeom prst="rect">
            <a:avLst/>
          </a:prstGeom>
          <a:solidFill>
            <a:schemeClr val="accent1"/>
          </a:solidFill>
        </p:spPr>
        <p:txBody>
          <a:bodyPr wrap="square" rtlCol="0">
            <a:spAutoFit/>
          </a:bodyPr>
          <a:lstStyle/>
          <a:p>
            <a:endParaRPr lang="en-US" dirty="0">
              <a:solidFill>
                <a:schemeClr val="accent1"/>
              </a:solidFill>
            </a:endParaRPr>
          </a:p>
        </p:txBody>
      </p:sp>
    </p:spTree>
    <p:extLst>
      <p:ext uri="{BB962C8B-B14F-4D97-AF65-F5344CB8AC3E}">
        <p14:creationId xmlns:p14="http://schemas.microsoft.com/office/powerpoint/2010/main" val="2442149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811213"/>
            <a:ext cx="1778000" cy="5080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24000" y="811213"/>
            <a:ext cx="5181600" cy="5080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8">
            <a:extLst>
              <a:ext uri="{FF2B5EF4-FFF2-40B4-BE49-F238E27FC236}">
                <a16:creationId xmlns:a16="http://schemas.microsoft.com/office/drawing/2014/main" id="{9D2C43E8-376E-4E0C-8CDA-70044504F0FE}"/>
              </a:ext>
            </a:extLst>
          </p:cNvPr>
          <p:cNvSpPr>
            <a:spLocks noGrp="1" noChangeArrowheads="1"/>
          </p:cNvSpPr>
          <p:nvPr>
            <p:ph type="dt" sz="half" idx="10"/>
          </p:nvPr>
        </p:nvSpPr>
        <p:spPr>
          <a:ln/>
        </p:spPr>
        <p:txBody>
          <a:bodyPr/>
          <a:lstStyle>
            <a:lvl1pPr>
              <a:defRPr/>
            </a:lvl1pPr>
          </a:lstStyle>
          <a:p>
            <a:pPr>
              <a:defRPr/>
            </a:pPr>
            <a:endParaRPr lang="en-US" altLang="en-US" sz="1400" i="1"/>
          </a:p>
        </p:txBody>
      </p:sp>
      <p:sp>
        <p:nvSpPr>
          <p:cNvPr id="5" name="Rectangle 19">
            <a:extLst>
              <a:ext uri="{FF2B5EF4-FFF2-40B4-BE49-F238E27FC236}">
                <a16:creationId xmlns:a16="http://schemas.microsoft.com/office/drawing/2014/main" id="{014B33D3-82C6-475A-AF67-ABF0337B65DB}"/>
              </a:ext>
            </a:extLst>
          </p:cNvPr>
          <p:cNvSpPr>
            <a:spLocks noGrp="1" noChangeArrowheads="1"/>
          </p:cNvSpPr>
          <p:nvPr>
            <p:ph type="ftr" sz="quarter" idx="11"/>
          </p:nvPr>
        </p:nvSpPr>
        <p:spPr>
          <a:ln/>
        </p:spPr>
        <p:txBody>
          <a:bodyPr/>
          <a:lstStyle>
            <a:lvl1pPr>
              <a:defRPr/>
            </a:lvl1pPr>
          </a:lstStyle>
          <a:p>
            <a:pPr>
              <a:defRPr/>
            </a:pPr>
            <a:endParaRPr lang="en-US" altLang="en-US" sz="1400" i="1"/>
          </a:p>
        </p:txBody>
      </p:sp>
      <p:sp>
        <p:nvSpPr>
          <p:cNvPr id="6" name="TextBox 5">
            <a:extLst>
              <a:ext uri="{FF2B5EF4-FFF2-40B4-BE49-F238E27FC236}">
                <a16:creationId xmlns:a16="http://schemas.microsoft.com/office/drawing/2014/main" id="{F0605C88-8485-FBD9-E904-E28E72C244BE}"/>
              </a:ext>
            </a:extLst>
          </p:cNvPr>
          <p:cNvSpPr txBox="1"/>
          <p:nvPr userDrawn="1"/>
        </p:nvSpPr>
        <p:spPr>
          <a:xfrm>
            <a:off x="0" y="1"/>
            <a:ext cx="9144000" cy="457200"/>
          </a:xfrm>
          <a:prstGeom prst="rect">
            <a:avLst/>
          </a:prstGeom>
          <a:solidFill>
            <a:schemeClr val="accent1"/>
          </a:solidFill>
        </p:spPr>
        <p:txBody>
          <a:bodyPr wrap="square" rtlCol="0">
            <a:spAutoFit/>
          </a:bodyPr>
          <a:lstStyle/>
          <a:p>
            <a:endParaRPr lang="en-US" dirty="0">
              <a:solidFill>
                <a:schemeClr val="accent1"/>
              </a:solidFill>
            </a:endParaRPr>
          </a:p>
        </p:txBody>
      </p:sp>
    </p:spTree>
    <p:extLst>
      <p:ext uri="{BB962C8B-B14F-4D97-AF65-F5344CB8AC3E}">
        <p14:creationId xmlns:p14="http://schemas.microsoft.com/office/powerpoint/2010/main" val="3867685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8">
            <a:extLst>
              <a:ext uri="{FF2B5EF4-FFF2-40B4-BE49-F238E27FC236}">
                <a16:creationId xmlns:a16="http://schemas.microsoft.com/office/drawing/2014/main" id="{5822E47E-E880-4431-9FBB-5AFCE38FD3FA}"/>
              </a:ext>
            </a:extLst>
          </p:cNvPr>
          <p:cNvSpPr>
            <a:spLocks noGrp="1" noChangeArrowheads="1"/>
          </p:cNvSpPr>
          <p:nvPr>
            <p:ph type="dt" sz="half" idx="10"/>
          </p:nvPr>
        </p:nvSpPr>
        <p:spPr>
          <a:ln/>
        </p:spPr>
        <p:txBody>
          <a:bodyPr/>
          <a:lstStyle>
            <a:lvl1pPr>
              <a:defRPr/>
            </a:lvl1pPr>
          </a:lstStyle>
          <a:p>
            <a:pPr>
              <a:defRPr/>
            </a:pPr>
            <a:endParaRPr lang="en-US" altLang="en-US" sz="1400" i="1"/>
          </a:p>
        </p:txBody>
      </p:sp>
      <p:sp>
        <p:nvSpPr>
          <p:cNvPr id="5" name="Rectangle 19">
            <a:extLst>
              <a:ext uri="{FF2B5EF4-FFF2-40B4-BE49-F238E27FC236}">
                <a16:creationId xmlns:a16="http://schemas.microsoft.com/office/drawing/2014/main" id="{E911991C-02E4-4F15-B6AF-98AC83BE4152}"/>
              </a:ext>
            </a:extLst>
          </p:cNvPr>
          <p:cNvSpPr>
            <a:spLocks noGrp="1" noChangeArrowheads="1"/>
          </p:cNvSpPr>
          <p:nvPr>
            <p:ph type="ftr" sz="quarter" idx="11"/>
          </p:nvPr>
        </p:nvSpPr>
        <p:spPr>
          <a:ln/>
        </p:spPr>
        <p:txBody>
          <a:bodyPr/>
          <a:lstStyle>
            <a:lvl1pPr>
              <a:defRPr/>
            </a:lvl1pPr>
          </a:lstStyle>
          <a:p>
            <a:pPr>
              <a:defRPr/>
            </a:pPr>
            <a:endParaRPr lang="en-US" altLang="en-US" sz="1400" i="1"/>
          </a:p>
        </p:txBody>
      </p:sp>
      <p:sp>
        <p:nvSpPr>
          <p:cNvPr id="8" name="TextBox 7">
            <a:extLst>
              <a:ext uri="{FF2B5EF4-FFF2-40B4-BE49-F238E27FC236}">
                <a16:creationId xmlns:a16="http://schemas.microsoft.com/office/drawing/2014/main" id="{8758DE07-1F2F-3140-82CC-2A8D3953791D}"/>
              </a:ext>
            </a:extLst>
          </p:cNvPr>
          <p:cNvSpPr txBox="1"/>
          <p:nvPr userDrawn="1"/>
        </p:nvSpPr>
        <p:spPr>
          <a:xfrm>
            <a:off x="0" y="1"/>
            <a:ext cx="9143999" cy="461665"/>
          </a:xfrm>
          <a:prstGeom prst="rect">
            <a:avLst/>
          </a:prstGeom>
          <a:noFill/>
        </p:spPr>
        <p:txBody>
          <a:bodyPr wrap="square" rtlCol="0">
            <a:spAutoFit/>
          </a:bodyPr>
          <a:lstStyle/>
          <a:p>
            <a:r>
              <a:rPr lang="en-US" dirty="0"/>
              <a:t>  .</a:t>
            </a:r>
          </a:p>
        </p:txBody>
      </p:sp>
      <p:sp>
        <p:nvSpPr>
          <p:cNvPr id="9" name="TextBox 8">
            <a:extLst>
              <a:ext uri="{FF2B5EF4-FFF2-40B4-BE49-F238E27FC236}">
                <a16:creationId xmlns:a16="http://schemas.microsoft.com/office/drawing/2014/main" id="{9A3A12F9-D05E-B3AE-E92F-E1B2A78DF0EE}"/>
              </a:ext>
            </a:extLst>
          </p:cNvPr>
          <p:cNvSpPr txBox="1"/>
          <p:nvPr userDrawn="1"/>
        </p:nvSpPr>
        <p:spPr>
          <a:xfrm>
            <a:off x="0" y="1"/>
            <a:ext cx="9144000" cy="457200"/>
          </a:xfrm>
          <a:prstGeom prst="rect">
            <a:avLst/>
          </a:prstGeom>
          <a:solidFill>
            <a:schemeClr val="accent1"/>
          </a:solidFill>
        </p:spPr>
        <p:txBody>
          <a:bodyPr wrap="square" rtlCol="0">
            <a:spAutoFit/>
          </a:bodyPr>
          <a:lstStyle/>
          <a:p>
            <a:endParaRPr lang="en-US" dirty="0">
              <a:solidFill>
                <a:schemeClr val="accent1"/>
              </a:solidFill>
            </a:endParaRPr>
          </a:p>
        </p:txBody>
      </p:sp>
    </p:spTree>
    <p:extLst>
      <p:ext uri="{BB962C8B-B14F-4D97-AF65-F5344CB8AC3E}">
        <p14:creationId xmlns:p14="http://schemas.microsoft.com/office/powerpoint/2010/main" val="677108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8">
            <a:extLst>
              <a:ext uri="{FF2B5EF4-FFF2-40B4-BE49-F238E27FC236}">
                <a16:creationId xmlns:a16="http://schemas.microsoft.com/office/drawing/2014/main" id="{45BED5B4-4904-4BA1-8B52-0F6ADDE9A99B}"/>
              </a:ext>
            </a:extLst>
          </p:cNvPr>
          <p:cNvSpPr>
            <a:spLocks noGrp="1" noChangeArrowheads="1"/>
          </p:cNvSpPr>
          <p:nvPr>
            <p:ph type="dt" sz="half" idx="10"/>
          </p:nvPr>
        </p:nvSpPr>
        <p:spPr>
          <a:ln/>
        </p:spPr>
        <p:txBody>
          <a:bodyPr/>
          <a:lstStyle>
            <a:lvl1pPr>
              <a:defRPr/>
            </a:lvl1pPr>
          </a:lstStyle>
          <a:p>
            <a:pPr>
              <a:defRPr/>
            </a:pPr>
            <a:endParaRPr lang="en-US" altLang="en-US" sz="1400" i="1"/>
          </a:p>
        </p:txBody>
      </p:sp>
      <p:sp>
        <p:nvSpPr>
          <p:cNvPr id="5" name="Rectangle 19">
            <a:extLst>
              <a:ext uri="{FF2B5EF4-FFF2-40B4-BE49-F238E27FC236}">
                <a16:creationId xmlns:a16="http://schemas.microsoft.com/office/drawing/2014/main" id="{D941FDF4-7037-4282-A82E-18CFFEA10932}"/>
              </a:ext>
            </a:extLst>
          </p:cNvPr>
          <p:cNvSpPr>
            <a:spLocks noGrp="1" noChangeArrowheads="1"/>
          </p:cNvSpPr>
          <p:nvPr>
            <p:ph type="ftr" sz="quarter" idx="11"/>
          </p:nvPr>
        </p:nvSpPr>
        <p:spPr>
          <a:ln/>
        </p:spPr>
        <p:txBody>
          <a:bodyPr/>
          <a:lstStyle>
            <a:lvl1pPr>
              <a:defRPr/>
            </a:lvl1pPr>
          </a:lstStyle>
          <a:p>
            <a:pPr>
              <a:defRPr/>
            </a:pPr>
            <a:endParaRPr lang="en-US" altLang="en-US" sz="1400" i="1"/>
          </a:p>
        </p:txBody>
      </p:sp>
      <p:sp>
        <p:nvSpPr>
          <p:cNvPr id="6" name="TextBox 5">
            <a:extLst>
              <a:ext uri="{FF2B5EF4-FFF2-40B4-BE49-F238E27FC236}">
                <a16:creationId xmlns:a16="http://schemas.microsoft.com/office/drawing/2014/main" id="{2CFD4E63-8AC7-A7AC-EB68-FBB940374B40}"/>
              </a:ext>
            </a:extLst>
          </p:cNvPr>
          <p:cNvSpPr txBox="1"/>
          <p:nvPr userDrawn="1"/>
        </p:nvSpPr>
        <p:spPr>
          <a:xfrm>
            <a:off x="0" y="1"/>
            <a:ext cx="9144000" cy="457200"/>
          </a:xfrm>
          <a:prstGeom prst="rect">
            <a:avLst/>
          </a:prstGeom>
          <a:solidFill>
            <a:schemeClr val="accent1"/>
          </a:solidFill>
        </p:spPr>
        <p:txBody>
          <a:bodyPr wrap="square" rtlCol="0">
            <a:spAutoFit/>
          </a:bodyPr>
          <a:lstStyle/>
          <a:p>
            <a:endParaRPr lang="en-US" dirty="0">
              <a:solidFill>
                <a:schemeClr val="accent1"/>
              </a:solidFill>
            </a:endParaRPr>
          </a:p>
        </p:txBody>
      </p:sp>
    </p:spTree>
    <p:extLst>
      <p:ext uri="{BB962C8B-B14F-4D97-AF65-F5344CB8AC3E}">
        <p14:creationId xmlns:p14="http://schemas.microsoft.com/office/powerpoint/2010/main" val="2110479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25588" y="1852613"/>
            <a:ext cx="3478212"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56200" y="1852613"/>
            <a:ext cx="34798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8">
            <a:extLst>
              <a:ext uri="{FF2B5EF4-FFF2-40B4-BE49-F238E27FC236}">
                <a16:creationId xmlns:a16="http://schemas.microsoft.com/office/drawing/2014/main" id="{83137E70-BE75-4BDA-9F12-0ACD921B2D8D}"/>
              </a:ext>
            </a:extLst>
          </p:cNvPr>
          <p:cNvSpPr>
            <a:spLocks noGrp="1" noChangeArrowheads="1"/>
          </p:cNvSpPr>
          <p:nvPr>
            <p:ph type="dt" sz="half" idx="10"/>
          </p:nvPr>
        </p:nvSpPr>
        <p:spPr>
          <a:ln/>
        </p:spPr>
        <p:txBody>
          <a:bodyPr/>
          <a:lstStyle>
            <a:lvl1pPr>
              <a:defRPr/>
            </a:lvl1pPr>
          </a:lstStyle>
          <a:p>
            <a:pPr>
              <a:defRPr/>
            </a:pPr>
            <a:endParaRPr lang="en-US" altLang="en-US" sz="1400" i="1"/>
          </a:p>
        </p:txBody>
      </p:sp>
      <p:sp>
        <p:nvSpPr>
          <p:cNvPr id="6" name="Rectangle 19">
            <a:extLst>
              <a:ext uri="{FF2B5EF4-FFF2-40B4-BE49-F238E27FC236}">
                <a16:creationId xmlns:a16="http://schemas.microsoft.com/office/drawing/2014/main" id="{01781561-08FF-43FB-A78C-93D732F4919A}"/>
              </a:ext>
            </a:extLst>
          </p:cNvPr>
          <p:cNvSpPr>
            <a:spLocks noGrp="1" noChangeArrowheads="1"/>
          </p:cNvSpPr>
          <p:nvPr>
            <p:ph type="ftr" sz="quarter" idx="11"/>
          </p:nvPr>
        </p:nvSpPr>
        <p:spPr>
          <a:ln/>
        </p:spPr>
        <p:txBody>
          <a:bodyPr/>
          <a:lstStyle>
            <a:lvl1pPr>
              <a:defRPr/>
            </a:lvl1pPr>
          </a:lstStyle>
          <a:p>
            <a:pPr>
              <a:defRPr/>
            </a:pPr>
            <a:endParaRPr lang="en-US" altLang="en-US" sz="1400" i="1"/>
          </a:p>
        </p:txBody>
      </p:sp>
      <p:sp>
        <p:nvSpPr>
          <p:cNvPr id="7" name="TextBox 6">
            <a:extLst>
              <a:ext uri="{FF2B5EF4-FFF2-40B4-BE49-F238E27FC236}">
                <a16:creationId xmlns:a16="http://schemas.microsoft.com/office/drawing/2014/main" id="{46B12639-7B56-F3C5-2C22-F04E36D4D4C5}"/>
              </a:ext>
            </a:extLst>
          </p:cNvPr>
          <p:cNvSpPr txBox="1"/>
          <p:nvPr userDrawn="1"/>
        </p:nvSpPr>
        <p:spPr>
          <a:xfrm>
            <a:off x="0" y="1"/>
            <a:ext cx="9144000" cy="457200"/>
          </a:xfrm>
          <a:prstGeom prst="rect">
            <a:avLst/>
          </a:prstGeom>
          <a:solidFill>
            <a:schemeClr val="accent1"/>
          </a:solidFill>
        </p:spPr>
        <p:txBody>
          <a:bodyPr wrap="square" rtlCol="0">
            <a:spAutoFit/>
          </a:bodyPr>
          <a:lstStyle/>
          <a:p>
            <a:endParaRPr lang="en-US" dirty="0">
              <a:solidFill>
                <a:schemeClr val="accent1"/>
              </a:solidFill>
            </a:endParaRPr>
          </a:p>
        </p:txBody>
      </p:sp>
    </p:spTree>
    <p:extLst>
      <p:ext uri="{BB962C8B-B14F-4D97-AF65-F5344CB8AC3E}">
        <p14:creationId xmlns:p14="http://schemas.microsoft.com/office/powerpoint/2010/main" val="3748390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8">
            <a:extLst>
              <a:ext uri="{FF2B5EF4-FFF2-40B4-BE49-F238E27FC236}">
                <a16:creationId xmlns:a16="http://schemas.microsoft.com/office/drawing/2014/main" id="{A22E10D5-3522-483B-9741-E986AA7C8E54}"/>
              </a:ext>
            </a:extLst>
          </p:cNvPr>
          <p:cNvSpPr>
            <a:spLocks noGrp="1" noChangeArrowheads="1"/>
          </p:cNvSpPr>
          <p:nvPr>
            <p:ph type="dt" sz="half" idx="10"/>
          </p:nvPr>
        </p:nvSpPr>
        <p:spPr>
          <a:ln/>
        </p:spPr>
        <p:txBody>
          <a:bodyPr/>
          <a:lstStyle>
            <a:lvl1pPr>
              <a:defRPr/>
            </a:lvl1pPr>
          </a:lstStyle>
          <a:p>
            <a:pPr>
              <a:defRPr/>
            </a:pPr>
            <a:endParaRPr lang="en-US" altLang="en-US" sz="1400" i="1"/>
          </a:p>
        </p:txBody>
      </p:sp>
      <p:sp>
        <p:nvSpPr>
          <p:cNvPr id="8" name="Rectangle 19">
            <a:extLst>
              <a:ext uri="{FF2B5EF4-FFF2-40B4-BE49-F238E27FC236}">
                <a16:creationId xmlns:a16="http://schemas.microsoft.com/office/drawing/2014/main" id="{7A8E4138-5EB4-460F-B8B5-E381B905E0C3}"/>
              </a:ext>
            </a:extLst>
          </p:cNvPr>
          <p:cNvSpPr>
            <a:spLocks noGrp="1" noChangeArrowheads="1"/>
          </p:cNvSpPr>
          <p:nvPr>
            <p:ph type="ftr" sz="quarter" idx="11"/>
          </p:nvPr>
        </p:nvSpPr>
        <p:spPr>
          <a:ln/>
        </p:spPr>
        <p:txBody>
          <a:bodyPr/>
          <a:lstStyle>
            <a:lvl1pPr>
              <a:defRPr/>
            </a:lvl1pPr>
          </a:lstStyle>
          <a:p>
            <a:pPr>
              <a:defRPr/>
            </a:pPr>
            <a:endParaRPr lang="en-US" altLang="en-US" sz="1400" i="1"/>
          </a:p>
        </p:txBody>
      </p:sp>
      <p:sp>
        <p:nvSpPr>
          <p:cNvPr id="9" name="TextBox 8">
            <a:extLst>
              <a:ext uri="{FF2B5EF4-FFF2-40B4-BE49-F238E27FC236}">
                <a16:creationId xmlns:a16="http://schemas.microsoft.com/office/drawing/2014/main" id="{5CB210B0-2A6A-FBF9-6242-AB173262631A}"/>
              </a:ext>
            </a:extLst>
          </p:cNvPr>
          <p:cNvSpPr txBox="1"/>
          <p:nvPr userDrawn="1"/>
        </p:nvSpPr>
        <p:spPr>
          <a:xfrm>
            <a:off x="0" y="1"/>
            <a:ext cx="9144000" cy="457200"/>
          </a:xfrm>
          <a:prstGeom prst="rect">
            <a:avLst/>
          </a:prstGeom>
          <a:solidFill>
            <a:schemeClr val="accent1"/>
          </a:solidFill>
        </p:spPr>
        <p:txBody>
          <a:bodyPr wrap="square" rtlCol="0">
            <a:spAutoFit/>
          </a:bodyPr>
          <a:lstStyle/>
          <a:p>
            <a:endParaRPr lang="en-US" dirty="0">
              <a:solidFill>
                <a:schemeClr val="accent1"/>
              </a:solidFill>
            </a:endParaRPr>
          </a:p>
        </p:txBody>
      </p:sp>
    </p:spTree>
    <p:extLst>
      <p:ext uri="{BB962C8B-B14F-4D97-AF65-F5344CB8AC3E}">
        <p14:creationId xmlns:p14="http://schemas.microsoft.com/office/powerpoint/2010/main" val="845388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8">
            <a:extLst>
              <a:ext uri="{FF2B5EF4-FFF2-40B4-BE49-F238E27FC236}">
                <a16:creationId xmlns:a16="http://schemas.microsoft.com/office/drawing/2014/main" id="{D25A5263-8AE9-48EA-8D8B-A3DEAC3149DB}"/>
              </a:ext>
            </a:extLst>
          </p:cNvPr>
          <p:cNvSpPr>
            <a:spLocks noGrp="1" noChangeArrowheads="1"/>
          </p:cNvSpPr>
          <p:nvPr>
            <p:ph type="dt" sz="half" idx="10"/>
          </p:nvPr>
        </p:nvSpPr>
        <p:spPr>
          <a:ln/>
        </p:spPr>
        <p:txBody>
          <a:bodyPr/>
          <a:lstStyle>
            <a:lvl1pPr>
              <a:defRPr/>
            </a:lvl1pPr>
          </a:lstStyle>
          <a:p>
            <a:pPr>
              <a:defRPr/>
            </a:pPr>
            <a:endParaRPr lang="en-US" altLang="en-US" sz="1400" i="1"/>
          </a:p>
        </p:txBody>
      </p:sp>
      <p:sp>
        <p:nvSpPr>
          <p:cNvPr id="4" name="Rectangle 19">
            <a:extLst>
              <a:ext uri="{FF2B5EF4-FFF2-40B4-BE49-F238E27FC236}">
                <a16:creationId xmlns:a16="http://schemas.microsoft.com/office/drawing/2014/main" id="{D5B9731F-8095-4A15-8ECB-6E8BDC3F122E}"/>
              </a:ext>
            </a:extLst>
          </p:cNvPr>
          <p:cNvSpPr>
            <a:spLocks noGrp="1" noChangeArrowheads="1"/>
          </p:cNvSpPr>
          <p:nvPr>
            <p:ph type="ftr" sz="quarter" idx="11"/>
          </p:nvPr>
        </p:nvSpPr>
        <p:spPr>
          <a:ln/>
        </p:spPr>
        <p:txBody>
          <a:bodyPr/>
          <a:lstStyle>
            <a:lvl1pPr>
              <a:defRPr/>
            </a:lvl1pPr>
          </a:lstStyle>
          <a:p>
            <a:pPr>
              <a:defRPr/>
            </a:pPr>
            <a:endParaRPr lang="en-US" altLang="en-US" sz="1400" i="1"/>
          </a:p>
        </p:txBody>
      </p:sp>
      <p:sp>
        <p:nvSpPr>
          <p:cNvPr id="5" name="TextBox 4">
            <a:extLst>
              <a:ext uri="{FF2B5EF4-FFF2-40B4-BE49-F238E27FC236}">
                <a16:creationId xmlns:a16="http://schemas.microsoft.com/office/drawing/2014/main" id="{2EEE0AFA-9D10-0657-D797-DFB3056F9BBB}"/>
              </a:ext>
            </a:extLst>
          </p:cNvPr>
          <p:cNvSpPr txBox="1"/>
          <p:nvPr userDrawn="1"/>
        </p:nvSpPr>
        <p:spPr>
          <a:xfrm>
            <a:off x="0" y="1"/>
            <a:ext cx="9144000" cy="457200"/>
          </a:xfrm>
          <a:prstGeom prst="rect">
            <a:avLst/>
          </a:prstGeom>
          <a:solidFill>
            <a:schemeClr val="accent1"/>
          </a:solidFill>
        </p:spPr>
        <p:txBody>
          <a:bodyPr wrap="square" rtlCol="0">
            <a:spAutoFit/>
          </a:bodyPr>
          <a:lstStyle/>
          <a:p>
            <a:endParaRPr lang="en-US" dirty="0">
              <a:solidFill>
                <a:schemeClr val="accent1"/>
              </a:solidFill>
            </a:endParaRPr>
          </a:p>
        </p:txBody>
      </p:sp>
    </p:spTree>
    <p:extLst>
      <p:ext uri="{BB962C8B-B14F-4D97-AF65-F5344CB8AC3E}">
        <p14:creationId xmlns:p14="http://schemas.microsoft.com/office/powerpoint/2010/main" val="3028435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8">
            <a:extLst>
              <a:ext uri="{FF2B5EF4-FFF2-40B4-BE49-F238E27FC236}">
                <a16:creationId xmlns:a16="http://schemas.microsoft.com/office/drawing/2014/main" id="{90B3754A-7720-4701-B1F3-ACC7CB83C7CB}"/>
              </a:ext>
            </a:extLst>
          </p:cNvPr>
          <p:cNvSpPr>
            <a:spLocks noGrp="1" noChangeArrowheads="1"/>
          </p:cNvSpPr>
          <p:nvPr>
            <p:ph type="dt" sz="half" idx="10"/>
          </p:nvPr>
        </p:nvSpPr>
        <p:spPr>
          <a:ln/>
        </p:spPr>
        <p:txBody>
          <a:bodyPr/>
          <a:lstStyle>
            <a:lvl1pPr>
              <a:defRPr/>
            </a:lvl1pPr>
          </a:lstStyle>
          <a:p>
            <a:pPr>
              <a:defRPr/>
            </a:pPr>
            <a:endParaRPr lang="en-US" altLang="en-US" sz="1400" i="1"/>
          </a:p>
        </p:txBody>
      </p:sp>
      <p:sp>
        <p:nvSpPr>
          <p:cNvPr id="3" name="Rectangle 19">
            <a:extLst>
              <a:ext uri="{FF2B5EF4-FFF2-40B4-BE49-F238E27FC236}">
                <a16:creationId xmlns:a16="http://schemas.microsoft.com/office/drawing/2014/main" id="{63FA5983-F428-4CFD-847A-0BA4038D3988}"/>
              </a:ext>
            </a:extLst>
          </p:cNvPr>
          <p:cNvSpPr>
            <a:spLocks noGrp="1" noChangeArrowheads="1"/>
          </p:cNvSpPr>
          <p:nvPr>
            <p:ph type="ftr" sz="quarter" idx="11"/>
          </p:nvPr>
        </p:nvSpPr>
        <p:spPr>
          <a:ln/>
        </p:spPr>
        <p:txBody>
          <a:bodyPr/>
          <a:lstStyle>
            <a:lvl1pPr>
              <a:defRPr/>
            </a:lvl1pPr>
          </a:lstStyle>
          <a:p>
            <a:pPr>
              <a:defRPr/>
            </a:pPr>
            <a:endParaRPr lang="en-US" altLang="en-US" sz="1400" i="1"/>
          </a:p>
        </p:txBody>
      </p:sp>
      <p:sp>
        <p:nvSpPr>
          <p:cNvPr id="4" name="TextBox 3">
            <a:extLst>
              <a:ext uri="{FF2B5EF4-FFF2-40B4-BE49-F238E27FC236}">
                <a16:creationId xmlns:a16="http://schemas.microsoft.com/office/drawing/2014/main" id="{46EC545D-7583-7BE1-6B6E-8FE8ADF43811}"/>
              </a:ext>
            </a:extLst>
          </p:cNvPr>
          <p:cNvSpPr txBox="1"/>
          <p:nvPr userDrawn="1"/>
        </p:nvSpPr>
        <p:spPr>
          <a:xfrm>
            <a:off x="0" y="1"/>
            <a:ext cx="9144000" cy="457200"/>
          </a:xfrm>
          <a:prstGeom prst="rect">
            <a:avLst/>
          </a:prstGeom>
          <a:solidFill>
            <a:schemeClr val="accent1"/>
          </a:solidFill>
        </p:spPr>
        <p:txBody>
          <a:bodyPr wrap="square" rtlCol="0">
            <a:spAutoFit/>
          </a:bodyPr>
          <a:lstStyle/>
          <a:p>
            <a:endParaRPr lang="en-US" dirty="0">
              <a:solidFill>
                <a:schemeClr val="accent1"/>
              </a:solidFill>
            </a:endParaRPr>
          </a:p>
        </p:txBody>
      </p:sp>
    </p:spTree>
    <p:extLst>
      <p:ext uri="{BB962C8B-B14F-4D97-AF65-F5344CB8AC3E}">
        <p14:creationId xmlns:p14="http://schemas.microsoft.com/office/powerpoint/2010/main" val="2651334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8">
            <a:extLst>
              <a:ext uri="{FF2B5EF4-FFF2-40B4-BE49-F238E27FC236}">
                <a16:creationId xmlns:a16="http://schemas.microsoft.com/office/drawing/2014/main" id="{25A88C02-22AA-47AB-8D69-17F2F05059F2}"/>
              </a:ext>
            </a:extLst>
          </p:cNvPr>
          <p:cNvSpPr>
            <a:spLocks noGrp="1" noChangeArrowheads="1"/>
          </p:cNvSpPr>
          <p:nvPr>
            <p:ph type="dt" sz="half" idx="10"/>
          </p:nvPr>
        </p:nvSpPr>
        <p:spPr>
          <a:ln/>
        </p:spPr>
        <p:txBody>
          <a:bodyPr/>
          <a:lstStyle>
            <a:lvl1pPr>
              <a:defRPr/>
            </a:lvl1pPr>
          </a:lstStyle>
          <a:p>
            <a:pPr>
              <a:defRPr/>
            </a:pPr>
            <a:endParaRPr lang="en-US" altLang="en-US" sz="1400" i="1"/>
          </a:p>
        </p:txBody>
      </p:sp>
      <p:sp>
        <p:nvSpPr>
          <p:cNvPr id="6" name="Rectangle 19">
            <a:extLst>
              <a:ext uri="{FF2B5EF4-FFF2-40B4-BE49-F238E27FC236}">
                <a16:creationId xmlns:a16="http://schemas.microsoft.com/office/drawing/2014/main" id="{CF47517D-60A6-473E-919B-125E49D13E88}"/>
              </a:ext>
            </a:extLst>
          </p:cNvPr>
          <p:cNvSpPr>
            <a:spLocks noGrp="1" noChangeArrowheads="1"/>
          </p:cNvSpPr>
          <p:nvPr>
            <p:ph type="ftr" sz="quarter" idx="11"/>
          </p:nvPr>
        </p:nvSpPr>
        <p:spPr>
          <a:ln/>
        </p:spPr>
        <p:txBody>
          <a:bodyPr/>
          <a:lstStyle>
            <a:lvl1pPr>
              <a:defRPr/>
            </a:lvl1pPr>
          </a:lstStyle>
          <a:p>
            <a:pPr>
              <a:defRPr/>
            </a:pPr>
            <a:endParaRPr lang="en-US" altLang="en-US" sz="1400" i="1"/>
          </a:p>
        </p:txBody>
      </p:sp>
      <p:sp>
        <p:nvSpPr>
          <p:cNvPr id="7" name="TextBox 6">
            <a:extLst>
              <a:ext uri="{FF2B5EF4-FFF2-40B4-BE49-F238E27FC236}">
                <a16:creationId xmlns:a16="http://schemas.microsoft.com/office/drawing/2014/main" id="{085CA9EC-ED40-4DC3-9B74-0A557D5D8F3E}"/>
              </a:ext>
            </a:extLst>
          </p:cNvPr>
          <p:cNvSpPr txBox="1"/>
          <p:nvPr userDrawn="1"/>
        </p:nvSpPr>
        <p:spPr>
          <a:xfrm>
            <a:off x="0" y="1"/>
            <a:ext cx="9144000" cy="457200"/>
          </a:xfrm>
          <a:prstGeom prst="rect">
            <a:avLst/>
          </a:prstGeom>
          <a:solidFill>
            <a:schemeClr val="accent1"/>
          </a:solidFill>
        </p:spPr>
        <p:txBody>
          <a:bodyPr wrap="square" rtlCol="0">
            <a:spAutoFit/>
          </a:bodyPr>
          <a:lstStyle/>
          <a:p>
            <a:endParaRPr lang="en-US" dirty="0">
              <a:solidFill>
                <a:schemeClr val="accent1"/>
              </a:solidFill>
            </a:endParaRPr>
          </a:p>
        </p:txBody>
      </p:sp>
    </p:spTree>
    <p:extLst>
      <p:ext uri="{BB962C8B-B14F-4D97-AF65-F5344CB8AC3E}">
        <p14:creationId xmlns:p14="http://schemas.microsoft.com/office/powerpoint/2010/main" val="2791169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8">
            <a:extLst>
              <a:ext uri="{FF2B5EF4-FFF2-40B4-BE49-F238E27FC236}">
                <a16:creationId xmlns:a16="http://schemas.microsoft.com/office/drawing/2014/main" id="{F0DF0B6B-2487-43CC-A9F6-F9E1D40837E6}"/>
              </a:ext>
            </a:extLst>
          </p:cNvPr>
          <p:cNvSpPr>
            <a:spLocks noGrp="1" noChangeArrowheads="1"/>
          </p:cNvSpPr>
          <p:nvPr>
            <p:ph type="dt" sz="half" idx="10"/>
          </p:nvPr>
        </p:nvSpPr>
        <p:spPr>
          <a:ln/>
        </p:spPr>
        <p:txBody>
          <a:bodyPr/>
          <a:lstStyle>
            <a:lvl1pPr>
              <a:defRPr/>
            </a:lvl1pPr>
          </a:lstStyle>
          <a:p>
            <a:pPr>
              <a:defRPr/>
            </a:pPr>
            <a:endParaRPr lang="en-US" altLang="en-US" sz="1400" i="1"/>
          </a:p>
        </p:txBody>
      </p:sp>
      <p:sp>
        <p:nvSpPr>
          <p:cNvPr id="6" name="Rectangle 19">
            <a:extLst>
              <a:ext uri="{FF2B5EF4-FFF2-40B4-BE49-F238E27FC236}">
                <a16:creationId xmlns:a16="http://schemas.microsoft.com/office/drawing/2014/main" id="{A446961E-5A11-4A04-8079-DAF928EE2CDF}"/>
              </a:ext>
            </a:extLst>
          </p:cNvPr>
          <p:cNvSpPr>
            <a:spLocks noGrp="1" noChangeArrowheads="1"/>
          </p:cNvSpPr>
          <p:nvPr>
            <p:ph type="ftr" sz="quarter" idx="11"/>
          </p:nvPr>
        </p:nvSpPr>
        <p:spPr>
          <a:ln/>
        </p:spPr>
        <p:txBody>
          <a:bodyPr/>
          <a:lstStyle>
            <a:lvl1pPr>
              <a:defRPr/>
            </a:lvl1pPr>
          </a:lstStyle>
          <a:p>
            <a:pPr>
              <a:defRPr/>
            </a:pPr>
            <a:endParaRPr lang="en-US" altLang="en-US" sz="1400" i="1"/>
          </a:p>
        </p:txBody>
      </p:sp>
      <p:sp>
        <p:nvSpPr>
          <p:cNvPr id="7" name="TextBox 6">
            <a:extLst>
              <a:ext uri="{FF2B5EF4-FFF2-40B4-BE49-F238E27FC236}">
                <a16:creationId xmlns:a16="http://schemas.microsoft.com/office/drawing/2014/main" id="{FB666F03-3391-E428-E274-243F88D28BFE}"/>
              </a:ext>
            </a:extLst>
          </p:cNvPr>
          <p:cNvSpPr txBox="1"/>
          <p:nvPr userDrawn="1"/>
        </p:nvSpPr>
        <p:spPr>
          <a:xfrm>
            <a:off x="0" y="1"/>
            <a:ext cx="9144000" cy="457200"/>
          </a:xfrm>
          <a:prstGeom prst="rect">
            <a:avLst/>
          </a:prstGeom>
          <a:solidFill>
            <a:schemeClr val="accent1"/>
          </a:solidFill>
        </p:spPr>
        <p:txBody>
          <a:bodyPr wrap="square" rtlCol="0">
            <a:spAutoFit/>
          </a:bodyPr>
          <a:lstStyle/>
          <a:p>
            <a:endParaRPr lang="en-US" dirty="0">
              <a:solidFill>
                <a:schemeClr val="accent1"/>
              </a:solidFill>
            </a:endParaRPr>
          </a:p>
        </p:txBody>
      </p:sp>
    </p:spTree>
    <p:extLst>
      <p:ext uri="{BB962C8B-B14F-4D97-AF65-F5344CB8AC3E}">
        <p14:creationId xmlns:p14="http://schemas.microsoft.com/office/powerpoint/2010/main" val="151865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9">
            <a:extLst>
              <a:ext uri="{FF2B5EF4-FFF2-40B4-BE49-F238E27FC236}">
                <a16:creationId xmlns:a16="http://schemas.microsoft.com/office/drawing/2014/main" id="{748F7653-F879-4EF4-AFCA-E6F519C11B3C}"/>
              </a:ext>
            </a:extLst>
          </p:cNvPr>
          <p:cNvSpPr>
            <a:spLocks noChangeArrowheads="1"/>
          </p:cNvSpPr>
          <p:nvPr/>
        </p:nvSpPr>
        <p:spPr bwMode="auto">
          <a:xfrm>
            <a:off x="0" y="6172200"/>
            <a:ext cx="9144000" cy="685800"/>
          </a:xfrm>
          <a:prstGeom prst="rect">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i="1">
                <a:solidFill>
                  <a:schemeClr val="tx1"/>
                </a:solidFill>
                <a:latin typeface="Arial" charset="0"/>
                <a:ea typeface="ＭＳ Ｐゴシック" pitchFamily="1" charset="-128"/>
              </a:defRPr>
            </a:lvl1pPr>
            <a:lvl2pPr marL="742950" indent="-285750">
              <a:defRPr sz="2400" i="1">
                <a:solidFill>
                  <a:schemeClr val="tx1"/>
                </a:solidFill>
                <a:latin typeface="Arial" charset="0"/>
                <a:ea typeface="ＭＳ Ｐゴシック" pitchFamily="1" charset="-128"/>
              </a:defRPr>
            </a:lvl2pPr>
            <a:lvl3pPr marL="1143000" indent="-228600">
              <a:defRPr sz="2400" i="1">
                <a:solidFill>
                  <a:schemeClr val="tx1"/>
                </a:solidFill>
                <a:latin typeface="Arial" charset="0"/>
                <a:ea typeface="ＭＳ Ｐゴシック" pitchFamily="1" charset="-128"/>
              </a:defRPr>
            </a:lvl3pPr>
            <a:lvl4pPr marL="1600200" indent="-228600">
              <a:defRPr sz="2400" i="1">
                <a:solidFill>
                  <a:schemeClr val="tx1"/>
                </a:solidFill>
                <a:latin typeface="Arial" charset="0"/>
                <a:ea typeface="ＭＳ Ｐゴシック" pitchFamily="1" charset="-128"/>
              </a:defRPr>
            </a:lvl4pPr>
            <a:lvl5pPr marL="2057400" indent="-228600">
              <a:defRPr sz="2400" i="1">
                <a:solidFill>
                  <a:schemeClr val="tx1"/>
                </a:solidFill>
                <a:latin typeface="Arial" charset="0"/>
                <a:ea typeface="ＭＳ Ｐゴシック" pitchFamily="1" charset="-128"/>
              </a:defRPr>
            </a:lvl5pPr>
            <a:lvl6pPr marL="2514600" indent="-228600" eaLnBrk="0" fontAlgn="base" hangingPunct="0">
              <a:spcBef>
                <a:spcPct val="0"/>
              </a:spcBef>
              <a:spcAft>
                <a:spcPct val="0"/>
              </a:spcAft>
              <a:defRPr sz="2400" i="1">
                <a:solidFill>
                  <a:schemeClr val="tx1"/>
                </a:solidFill>
                <a:latin typeface="Arial" charset="0"/>
                <a:ea typeface="ＭＳ Ｐゴシック" pitchFamily="1" charset="-128"/>
              </a:defRPr>
            </a:lvl6pPr>
            <a:lvl7pPr marL="2971800" indent="-228600" eaLnBrk="0" fontAlgn="base" hangingPunct="0">
              <a:spcBef>
                <a:spcPct val="0"/>
              </a:spcBef>
              <a:spcAft>
                <a:spcPct val="0"/>
              </a:spcAft>
              <a:defRPr sz="2400" i="1">
                <a:solidFill>
                  <a:schemeClr val="tx1"/>
                </a:solidFill>
                <a:latin typeface="Arial" charset="0"/>
                <a:ea typeface="ＭＳ Ｐゴシック" pitchFamily="1" charset="-128"/>
              </a:defRPr>
            </a:lvl7pPr>
            <a:lvl8pPr marL="3429000" indent="-228600" eaLnBrk="0" fontAlgn="base" hangingPunct="0">
              <a:spcBef>
                <a:spcPct val="0"/>
              </a:spcBef>
              <a:spcAft>
                <a:spcPct val="0"/>
              </a:spcAft>
              <a:defRPr sz="2400" i="1">
                <a:solidFill>
                  <a:schemeClr val="tx1"/>
                </a:solidFill>
                <a:latin typeface="Arial" charset="0"/>
                <a:ea typeface="ＭＳ Ｐゴシック" pitchFamily="1" charset="-128"/>
              </a:defRPr>
            </a:lvl8pPr>
            <a:lvl9pPr marL="3886200" indent="-228600" eaLnBrk="0" fontAlgn="base" hangingPunct="0">
              <a:spcBef>
                <a:spcPct val="0"/>
              </a:spcBef>
              <a:spcAft>
                <a:spcPct val="0"/>
              </a:spcAft>
              <a:defRPr sz="2400" i="1">
                <a:solidFill>
                  <a:schemeClr val="tx1"/>
                </a:solidFill>
                <a:latin typeface="Arial" charset="0"/>
                <a:ea typeface="ＭＳ Ｐゴシック" pitchFamily="1" charset="-128"/>
              </a:defRPr>
            </a:lvl9pPr>
          </a:lstStyle>
          <a:p>
            <a:pPr>
              <a:defRPr/>
            </a:pPr>
            <a:endParaRPr lang="en-US" altLang="en-US"/>
          </a:p>
        </p:txBody>
      </p:sp>
      <p:sp>
        <p:nvSpPr>
          <p:cNvPr id="1027" name="Rectangle 2">
            <a:extLst>
              <a:ext uri="{FF2B5EF4-FFF2-40B4-BE49-F238E27FC236}">
                <a16:creationId xmlns:a16="http://schemas.microsoft.com/office/drawing/2014/main" id="{21CA500F-0038-4792-A34F-E1455E52DB9D}"/>
              </a:ext>
            </a:extLst>
          </p:cNvPr>
          <p:cNvSpPr>
            <a:spLocks noGrp="1" noChangeArrowheads="1"/>
          </p:cNvSpPr>
          <p:nvPr>
            <p:ph type="title"/>
          </p:nvPr>
        </p:nvSpPr>
        <p:spPr bwMode="auto">
          <a:xfrm>
            <a:off x="1524000" y="811213"/>
            <a:ext cx="7110413"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3">
            <a:extLst>
              <a:ext uri="{FF2B5EF4-FFF2-40B4-BE49-F238E27FC236}">
                <a16:creationId xmlns:a16="http://schemas.microsoft.com/office/drawing/2014/main" id="{2C04A198-7D91-4497-AF38-6BFBB5C23740}"/>
              </a:ext>
            </a:extLst>
          </p:cNvPr>
          <p:cNvSpPr>
            <a:spLocks noGrp="1" noChangeArrowheads="1"/>
          </p:cNvSpPr>
          <p:nvPr>
            <p:ph type="body" idx="1"/>
          </p:nvPr>
        </p:nvSpPr>
        <p:spPr bwMode="auto">
          <a:xfrm>
            <a:off x="1525588" y="1852613"/>
            <a:ext cx="7110412" cy="403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42" name="Rectangle 18">
            <a:extLst>
              <a:ext uri="{FF2B5EF4-FFF2-40B4-BE49-F238E27FC236}">
                <a16:creationId xmlns:a16="http://schemas.microsoft.com/office/drawing/2014/main" id="{4A9F2750-CB4B-4F07-86A5-9A45FA4E2BCC}"/>
              </a:ext>
            </a:extLst>
          </p:cNvPr>
          <p:cNvSpPr>
            <a:spLocks noGrp="1" noChangeArrowheads="1"/>
          </p:cNvSpPr>
          <p:nvPr>
            <p:ph type="dt" sz="half" idx="2"/>
          </p:nvPr>
        </p:nvSpPr>
        <p:spPr bwMode="auto">
          <a:xfrm>
            <a:off x="7315200" y="152400"/>
            <a:ext cx="16002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i="0">
                <a:latin typeface="Arial" charset="0"/>
                <a:ea typeface="ＭＳ Ｐゴシック" pitchFamily="1" charset="-128"/>
              </a:defRPr>
            </a:lvl1pPr>
          </a:lstStyle>
          <a:p>
            <a:pPr>
              <a:defRPr/>
            </a:pPr>
            <a:endParaRPr lang="en-US" altLang="en-US" sz="1400" i="1"/>
          </a:p>
        </p:txBody>
      </p:sp>
      <p:sp>
        <p:nvSpPr>
          <p:cNvPr id="1043" name="Rectangle 19">
            <a:extLst>
              <a:ext uri="{FF2B5EF4-FFF2-40B4-BE49-F238E27FC236}">
                <a16:creationId xmlns:a16="http://schemas.microsoft.com/office/drawing/2014/main" id="{B88A04FB-633D-42F9-A45A-EE9110C9B3F2}"/>
              </a:ext>
            </a:extLst>
          </p:cNvPr>
          <p:cNvSpPr>
            <a:spLocks noGrp="1" noChangeArrowheads="1"/>
          </p:cNvSpPr>
          <p:nvPr>
            <p:ph type="ftr" sz="quarter" idx="3"/>
          </p:nvPr>
        </p:nvSpPr>
        <p:spPr bwMode="auto">
          <a:xfrm>
            <a:off x="228600" y="152400"/>
            <a:ext cx="4953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i="0">
                <a:latin typeface="Arial" charset="0"/>
                <a:ea typeface="ＭＳ Ｐゴシック" pitchFamily="1" charset="-128"/>
              </a:defRPr>
            </a:lvl1pPr>
          </a:lstStyle>
          <a:p>
            <a:pPr>
              <a:defRPr/>
            </a:pPr>
            <a:endParaRPr lang="en-US" altLang="en-US" sz="1400" i="1"/>
          </a:p>
        </p:txBody>
      </p:sp>
      <p:sp>
        <p:nvSpPr>
          <p:cNvPr id="1031" name="Line 36">
            <a:extLst>
              <a:ext uri="{FF2B5EF4-FFF2-40B4-BE49-F238E27FC236}">
                <a16:creationId xmlns:a16="http://schemas.microsoft.com/office/drawing/2014/main" id="{F22E1E27-611E-45BD-8B69-E69DA455FC6B}"/>
              </a:ext>
            </a:extLst>
          </p:cNvPr>
          <p:cNvSpPr>
            <a:spLocks noChangeShapeType="1"/>
          </p:cNvSpPr>
          <p:nvPr/>
        </p:nvSpPr>
        <p:spPr bwMode="auto">
          <a:xfrm>
            <a:off x="0" y="442913"/>
            <a:ext cx="914400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32" name="Line 37">
            <a:extLst>
              <a:ext uri="{FF2B5EF4-FFF2-40B4-BE49-F238E27FC236}">
                <a16:creationId xmlns:a16="http://schemas.microsoft.com/office/drawing/2014/main" id="{03851ABC-68E5-4553-B3F2-85C507C703A2}"/>
              </a:ext>
            </a:extLst>
          </p:cNvPr>
          <p:cNvSpPr>
            <a:spLocks noChangeShapeType="1"/>
          </p:cNvSpPr>
          <p:nvPr/>
        </p:nvSpPr>
        <p:spPr bwMode="auto">
          <a:xfrm>
            <a:off x="0" y="6156325"/>
            <a:ext cx="9144000" cy="0"/>
          </a:xfrm>
          <a:prstGeom prst="line">
            <a:avLst/>
          </a:prstGeom>
          <a:noFill/>
          <a:ln w="476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1033" name="Picture 40" descr="iu_h_wh">
            <a:extLst>
              <a:ext uri="{FF2B5EF4-FFF2-40B4-BE49-F238E27FC236}">
                <a16:creationId xmlns:a16="http://schemas.microsoft.com/office/drawing/2014/main" id="{FE56FA7E-CCF9-4553-9B69-F0BBFEB1AED0}"/>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81000" y="6324600"/>
            <a:ext cx="2209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E3C3B435-F6A4-F712-EE8B-09A934A05754}"/>
              </a:ext>
            </a:extLst>
          </p:cNvPr>
          <p:cNvSpPr txBox="1"/>
          <p:nvPr userDrawn="1"/>
        </p:nvSpPr>
        <p:spPr>
          <a:xfrm>
            <a:off x="0" y="1"/>
            <a:ext cx="9144000" cy="457200"/>
          </a:xfrm>
          <a:prstGeom prst="rect">
            <a:avLst/>
          </a:prstGeom>
          <a:solidFill>
            <a:schemeClr val="accent1"/>
          </a:solidFill>
        </p:spPr>
        <p:txBody>
          <a:bodyPr wrap="square" rtlCol="0">
            <a:spAutoFit/>
          </a:bodyPr>
          <a:lstStyle/>
          <a:p>
            <a:endParaRPr lang="en-US" dirty="0">
              <a:solidFill>
                <a:schemeClr val="accent1"/>
              </a:solidFill>
            </a:endParaRPr>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sldNum="0" hdr="0" ftr="0" dt="0"/>
  <p:txStyles>
    <p:titleStyle>
      <a:lvl1pPr algn="l" rtl="0" eaLnBrk="0" fontAlgn="base" hangingPunct="0">
        <a:spcBef>
          <a:spcPct val="0"/>
        </a:spcBef>
        <a:spcAft>
          <a:spcPct val="0"/>
        </a:spcAft>
        <a:defRPr sz="3400" b="1">
          <a:solidFill>
            <a:schemeClr val="accent1"/>
          </a:solidFill>
          <a:latin typeface="+mj-lt"/>
          <a:ea typeface="MS PGothic" panose="020B0600070205080204" pitchFamily="34" charset="-128"/>
          <a:cs typeface="+mj-cs"/>
        </a:defRPr>
      </a:lvl1pPr>
      <a:lvl2pPr algn="l" rtl="0" eaLnBrk="0" fontAlgn="base" hangingPunct="0">
        <a:spcBef>
          <a:spcPct val="0"/>
        </a:spcBef>
        <a:spcAft>
          <a:spcPct val="0"/>
        </a:spcAft>
        <a:defRPr sz="3400" b="1">
          <a:solidFill>
            <a:schemeClr val="accent1"/>
          </a:solidFill>
          <a:latin typeface="Arial" charset="0"/>
          <a:ea typeface="MS PGothic" panose="020B0600070205080204" pitchFamily="34" charset="-128"/>
        </a:defRPr>
      </a:lvl2pPr>
      <a:lvl3pPr algn="l" rtl="0" eaLnBrk="0" fontAlgn="base" hangingPunct="0">
        <a:spcBef>
          <a:spcPct val="0"/>
        </a:spcBef>
        <a:spcAft>
          <a:spcPct val="0"/>
        </a:spcAft>
        <a:defRPr sz="3400" b="1">
          <a:solidFill>
            <a:schemeClr val="accent1"/>
          </a:solidFill>
          <a:latin typeface="Arial" charset="0"/>
          <a:ea typeface="MS PGothic" panose="020B0600070205080204" pitchFamily="34" charset="-128"/>
        </a:defRPr>
      </a:lvl3pPr>
      <a:lvl4pPr algn="l" rtl="0" eaLnBrk="0" fontAlgn="base" hangingPunct="0">
        <a:spcBef>
          <a:spcPct val="0"/>
        </a:spcBef>
        <a:spcAft>
          <a:spcPct val="0"/>
        </a:spcAft>
        <a:defRPr sz="3400" b="1">
          <a:solidFill>
            <a:schemeClr val="accent1"/>
          </a:solidFill>
          <a:latin typeface="Arial" charset="0"/>
          <a:ea typeface="MS PGothic" panose="020B0600070205080204" pitchFamily="34" charset="-128"/>
        </a:defRPr>
      </a:lvl4pPr>
      <a:lvl5pPr algn="l" rtl="0" eaLnBrk="0" fontAlgn="base" hangingPunct="0">
        <a:spcBef>
          <a:spcPct val="0"/>
        </a:spcBef>
        <a:spcAft>
          <a:spcPct val="0"/>
        </a:spcAft>
        <a:defRPr sz="3400" b="1">
          <a:solidFill>
            <a:schemeClr val="accent1"/>
          </a:solidFill>
          <a:latin typeface="Arial" charset="0"/>
          <a:ea typeface="MS PGothic" panose="020B0600070205080204" pitchFamily="34" charset="-128"/>
        </a:defRPr>
      </a:lvl5pPr>
      <a:lvl6pPr marL="457200" algn="l" rtl="0" fontAlgn="base">
        <a:spcBef>
          <a:spcPct val="0"/>
        </a:spcBef>
        <a:spcAft>
          <a:spcPct val="0"/>
        </a:spcAft>
        <a:defRPr sz="3400" b="1">
          <a:solidFill>
            <a:schemeClr val="accent1"/>
          </a:solidFill>
          <a:latin typeface="Arial" charset="0"/>
          <a:ea typeface="ＭＳ Ｐゴシック" pitchFamily="1" charset="-128"/>
        </a:defRPr>
      </a:lvl6pPr>
      <a:lvl7pPr marL="914400" algn="l" rtl="0" fontAlgn="base">
        <a:spcBef>
          <a:spcPct val="0"/>
        </a:spcBef>
        <a:spcAft>
          <a:spcPct val="0"/>
        </a:spcAft>
        <a:defRPr sz="3400" b="1">
          <a:solidFill>
            <a:schemeClr val="accent1"/>
          </a:solidFill>
          <a:latin typeface="Arial" charset="0"/>
          <a:ea typeface="ＭＳ Ｐゴシック" pitchFamily="1" charset="-128"/>
        </a:defRPr>
      </a:lvl7pPr>
      <a:lvl8pPr marL="1371600" algn="l" rtl="0" fontAlgn="base">
        <a:spcBef>
          <a:spcPct val="0"/>
        </a:spcBef>
        <a:spcAft>
          <a:spcPct val="0"/>
        </a:spcAft>
        <a:defRPr sz="3400" b="1">
          <a:solidFill>
            <a:schemeClr val="accent1"/>
          </a:solidFill>
          <a:latin typeface="Arial" charset="0"/>
          <a:ea typeface="ＭＳ Ｐゴシック" pitchFamily="1" charset="-128"/>
        </a:defRPr>
      </a:lvl8pPr>
      <a:lvl9pPr marL="1828800" algn="l" rtl="0" fontAlgn="base">
        <a:spcBef>
          <a:spcPct val="0"/>
        </a:spcBef>
        <a:spcAft>
          <a:spcPct val="0"/>
        </a:spcAft>
        <a:defRPr sz="3400" b="1">
          <a:solidFill>
            <a:schemeClr val="accent1"/>
          </a:solidFill>
          <a:latin typeface="Arial" charset="0"/>
          <a:ea typeface="ＭＳ Ｐゴシック" pitchFamily="1" charset="-128"/>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S PGothic" panose="020B0600070205080204" pitchFamily="34" charset="-128"/>
          <a:cs typeface="+mn-cs"/>
        </a:defRPr>
      </a:lvl1pPr>
      <a:lvl2pPr marL="742950" indent="-285750" algn="l" rtl="0" eaLnBrk="0" fontAlgn="base" hangingPunct="0">
        <a:spcBef>
          <a:spcPct val="20000"/>
        </a:spcBef>
        <a:spcAft>
          <a:spcPct val="0"/>
        </a:spcAft>
        <a:defRPr sz="28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www.reigeluth.net/democrac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AFFFE82-E491-FA7C-D99C-3F8E47E90924}"/>
              </a:ext>
            </a:extLst>
          </p:cNvPr>
          <p:cNvSpPr>
            <a:spLocks noGrp="1"/>
          </p:cNvSpPr>
          <p:nvPr>
            <p:ph type="title"/>
          </p:nvPr>
        </p:nvSpPr>
        <p:spPr>
          <a:xfrm>
            <a:off x="559593" y="1066931"/>
            <a:ext cx="8024813" cy="1143000"/>
          </a:xfrm>
        </p:spPr>
        <p:txBody>
          <a:bodyPr/>
          <a:lstStyle/>
          <a:p>
            <a:pPr algn="ctr"/>
            <a:r>
              <a:rPr lang="en-US" sz="2800" dirty="0"/>
              <a:t>Threats to the American Democratic Republic: A Systematic Analysis</a:t>
            </a:r>
          </a:p>
        </p:txBody>
      </p:sp>
      <p:sp>
        <p:nvSpPr>
          <p:cNvPr id="9" name="Content Placeholder 8">
            <a:extLst>
              <a:ext uri="{FF2B5EF4-FFF2-40B4-BE49-F238E27FC236}">
                <a16:creationId xmlns:a16="http://schemas.microsoft.com/office/drawing/2014/main" id="{070E54A6-F37A-610E-9802-BD7136CCDCEE}"/>
              </a:ext>
            </a:extLst>
          </p:cNvPr>
          <p:cNvSpPr>
            <a:spLocks noGrp="1"/>
          </p:cNvSpPr>
          <p:nvPr>
            <p:ph idx="1"/>
          </p:nvPr>
        </p:nvSpPr>
        <p:spPr>
          <a:xfrm>
            <a:off x="2438400" y="2465649"/>
            <a:ext cx="5738812" cy="2236788"/>
          </a:xfrm>
        </p:spPr>
        <p:txBody>
          <a:bodyPr/>
          <a:lstStyle/>
          <a:p>
            <a:r>
              <a:rPr lang="en-US" dirty="0"/>
              <a:t>James A. Pershing</a:t>
            </a:r>
          </a:p>
          <a:p>
            <a:r>
              <a:rPr lang="en-US" dirty="0"/>
              <a:t>Michael H. Molenda</a:t>
            </a:r>
          </a:p>
          <a:p>
            <a:r>
              <a:rPr lang="en-US" dirty="0"/>
              <a:t>Charles M. Reigeluth</a:t>
            </a:r>
          </a:p>
          <a:p>
            <a:r>
              <a:rPr lang="en-US" dirty="0"/>
              <a:t>Phillip L. Harris</a:t>
            </a:r>
          </a:p>
        </p:txBody>
      </p:sp>
      <p:sp>
        <p:nvSpPr>
          <p:cNvPr id="10" name="TextBox 9">
            <a:extLst>
              <a:ext uri="{FF2B5EF4-FFF2-40B4-BE49-F238E27FC236}">
                <a16:creationId xmlns:a16="http://schemas.microsoft.com/office/drawing/2014/main" id="{05837B09-1803-C511-B3B2-47FC231F0244}"/>
              </a:ext>
            </a:extLst>
          </p:cNvPr>
          <p:cNvSpPr txBox="1"/>
          <p:nvPr/>
        </p:nvSpPr>
        <p:spPr>
          <a:xfrm>
            <a:off x="978694" y="5213873"/>
            <a:ext cx="7186612" cy="461665"/>
          </a:xfrm>
          <a:prstGeom prst="rect">
            <a:avLst/>
          </a:prstGeom>
          <a:noFill/>
        </p:spPr>
        <p:txBody>
          <a:bodyPr wrap="square" rtlCol="0">
            <a:spAutoFit/>
          </a:bodyPr>
          <a:lstStyle/>
          <a:p>
            <a:pPr algn="ctr"/>
            <a:r>
              <a:rPr lang="en-US" dirty="0"/>
              <a:t>Emeriti House Programs  -  May 5, 2025</a:t>
            </a:r>
          </a:p>
        </p:txBody>
      </p:sp>
    </p:spTree>
    <p:extLst>
      <p:ext uri="{BB962C8B-B14F-4D97-AF65-F5344CB8AC3E}">
        <p14:creationId xmlns:p14="http://schemas.microsoft.com/office/powerpoint/2010/main" val="7728272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061C4B-5DFA-BA76-C3C3-9296B3E0674A}"/>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C0104DE-BFAA-EB0E-CEE5-12EC44740295}"/>
              </a:ext>
            </a:extLst>
          </p:cNvPr>
          <p:cNvGraphicFramePr>
            <a:graphicFrameLocks noGrp="1"/>
          </p:cNvGraphicFramePr>
          <p:nvPr>
            <p:extLst>
              <p:ext uri="{D42A27DB-BD31-4B8C-83A1-F6EECF244321}">
                <p14:modId xmlns:p14="http://schemas.microsoft.com/office/powerpoint/2010/main" val="3272829422"/>
              </p:ext>
            </p:extLst>
          </p:nvPr>
        </p:nvGraphicFramePr>
        <p:xfrm>
          <a:off x="495300" y="914400"/>
          <a:ext cx="8153400" cy="5151120"/>
        </p:xfrm>
        <a:graphic>
          <a:graphicData uri="http://schemas.openxmlformats.org/drawingml/2006/table">
            <a:tbl>
              <a:tblPr firstRow="1" bandRow="1">
                <a:tableStyleId>{5C22544A-7EE6-4342-B048-85BDC9FD1C3A}</a:tableStyleId>
              </a:tblPr>
              <a:tblGrid>
                <a:gridCol w="1518770">
                  <a:extLst>
                    <a:ext uri="{9D8B030D-6E8A-4147-A177-3AD203B41FA5}">
                      <a16:colId xmlns:a16="http://schemas.microsoft.com/office/drawing/2014/main" val="673049435"/>
                    </a:ext>
                  </a:extLst>
                </a:gridCol>
                <a:gridCol w="2634130">
                  <a:extLst>
                    <a:ext uri="{9D8B030D-6E8A-4147-A177-3AD203B41FA5}">
                      <a16:colId xmlns:a16="http://schemas.microsoft.com/office/drawing/2014/main" val="813781105"/>
                    </a:ext>
                  </a:extLst>
                </a:gridCol>
                <a:gridCol w="4000500">
                  <a:extLst>
                    <a:ext uri="{9D8B030D-6E8A-4147-A177-3AD203B41FA5}">
                      <a16:colId xmlns:a16="http://schemas.microsoft.com/office/drawing/2014/main" val="1769173084"/>
                    </a:ext>
                  </a:extLst>
                </a:gridCol>
              </a:tblGrid>
              <a:tr h="370840">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370840">
                <a:tc>
                  <a:txBody>
                    <a:bodyPr/>
                    <a:lstStyle/>
                    <a:p>
                      <a:pPr marL="0" indent="0">
                        <a:buNone/>
                      </a:pPr>
                      <a:r>
                        <a:rPr lang="en-US" dirty="0"/>
                        <a:t>1  </a:t>
                      </a:r>
                    </a:p>
                    <a:p>
                      <a:pPr marL="0" indent="0">
                        <a:buNone/>
                      </a:pPr>
                      <a:r>
                        <a:rPr lang="en-US" sz="2000" b="1" dirty="0"/>
                        <a:t>Electoral</a:t>
                      </a:r>
                    </a:p>
                    <a:p>
                      <a:pPr marL="0" indent="0">
                        <a:buFontTx/>
                        <a:buNone/>
                      </a:pPr>
                      <a:r>
                        <a:rPr lang="en-US" sz="2000" dirty="0"/>
                        <a:t>     Facet</a:t>
                      </a:r>
                    </a:p>
                    <a:p>
                      <a:pPr marL="0" indent="0">
                        <a:buFontTx/>
                        <a:buNone/>
                      </a:pPr>
                      <a:endParaRPr lang="en-US" dirty="0"/>
                    </a:p>
                    <a:p>
                      <a:pPr marL="0" indent="0">
                        <a:buFontTx/>
                        <a:buNone/>
                      </a:pPr>
                      <a:r>
                        <a:rPr lang="en-US" dirty="0"/>
                        <a:t>-voting, civic engagement</a:t>
                      </a:r>
                    </a:p>
                    <a:p>
                      <a:pPr marL="0" indent="0">
                        <a:buFontTx/>
                        <a:buNone/>
                      </a:pPr>
                      <a:endParaRPr lang="en-US" dirty="0"/>
                    </a:p>
                    <a:p>
                      <a:pPr marL="0" indent="0">
                        <a:buFontTx/>
                        <a:buNone/>
                      </a:pPr>
                      <a:r>
                        <a:rPr lang="en-US" dirty="0"/>
                        <a:t>-free &amp; fair elections</a:t>
                      </a:r>
                    </a:p>
                  </a:txBody>
                  <a:tcPr/>
                </a:tc>
                <a:tc>
                  <a:txBody>
                    <a:bodyPr/>
                    <a:lstStyle/>
                    <a:p>
                      <a:pPr marL="0" indent="0">
                        <a:buNone/>
                      </a:pPr>
                      <a:endParaRPr lang="en-US" sz="1600" dirty="0"/>
                    </a:p>
                    <a:p>
                      <a:pPr marL="0" indent="0">
                        <a:buNone/>
                      </a:pPr>
                      <a:endParaRPr lang="en-US" dirty="0"/>
                    </a:p>
                    <a:p>
                      <a:pPr marL="0" indent="0">
                        <a:buNone/>
                      </a:pPr>
                      <a:endParaRPr lang="en-US" dirty="0"/>
                    </a:p>
                    <a:p>
                      <a:pPr marL="0" indent="0">
                        <a:buNone/>
                      </a:pPr>
                      <a:endParaRPr lang="en-US" dirty="0"/>
                    </a:p>
                    <a:p>
                      <a:pPr marL="0" indent="0">
                        <a:buFontTx/>
                        <a:buNone/>
                      </a:pP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t>Political disenfranchisement </a:t>
                      </a:r>
                      <a:r>
                        <a:rPr lang="en-US" sz="1800" dirty="0"/>
                        <a:t>as a means of social control, to </a:t>
                      </a:r>
                      <a:r>
                        <a:rPr lang="en-US" sz="1800" b="1" dirty="0"/>
                        <a:t>impede the advancement of minorities</a:t>
                      </a:r>
                      <a:r>
                        <a:rPr lang="en-US" sz="1800"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t>False claims of voting irregularities </a:t>
                      </a:r>
                      <a:r>
                        <a:rPr lang="en-US" sz="1800" dirty="0"/>
                        <a:t>dilutes public trust and endangers the safety of election workers and processes.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t>Foreign interference in elections</a:t>
                      </a:r>
                      <a:r>
                        <a:rPr lang="en-US" sz="1800" dirty="0"/>
                        <a:t>, e.g., Russian social media blitz and intrusions into opposition computer systems, 2016 and since.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t>Low voter turnout </a:t>
                      </a:r>
                      <a:r>
                        <a:rPr lang="en-US" sz="1800" dirty="0"/>
                        <a:t>due to legal barriers and </a:t>
                      </a:r>
                      <a:r>
                        <a:rPr lang="en-US" sz="1800" b="1" dirty="0"/>
                        <a:t>social/psychological deterrents.</a:t>
                      </a:r>
                      <a:endParaRPr lang="en-US" b="1"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2147712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240B69-B6A7-2149-EE1C-C525C046F4A5}"/>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D47FE75-261F-8606-2AD0-834A988A8888}"/>
              </a:ext>
            </a:extLst>
          </p:cNvPr>
          <p:cNvGraphicFramePr>
            <a:graphicFrameLocks noGrp="1"/>
          </p:cNvGraphicFramePr>
          <p:nvPr>
            <p:extLst>
              <p:ext uri="{D42A27DB-BD31-4B8C-83A1-F6EECF244321}">
                <p14:modId xmlns:p14="http://schemas.microsoft.com/office/powerpoint/2010/main" val="1128440274"/>
              </p:ext>
            </p:extLst>
          </p:nvPr>
        </p:nvGraphicFramePr>
        <p:xfrm>
          <a:off x="495300" y="990600"/>
          <a:ext cx="8153400" cy="4953000"/>
        </p:xfrm>
        <a:graphic>
          <a:graphicData uri="http://schemas.openxmlformats.org/drawingml/2006/table">
            <a:tbl>
              <a:tblPr firstRow="1" bandRow="1">
                <a:tableStyleId>{5C22544A-7EE6-4342-B048-85BDC9FD1C3A}</a:tableStyleId>
              </a:tblPr>
              <a:tblGrid>
                <a:gridCol w="1714500">
                  <a:extLst>
                    <a:ext uri="{9D8B030D-6E8A-4147-A177-3AD203B41FA5}">
                      <a16:colId xmlns:a16="http://schemas.microsoft.com/office/drawing/2014/main" val="673049435"/>
                    </a:ext>
                  </a:extLst>
                </a:gridCol>
                <a:gridCol w="3886200">
                  <a:extLst>
                    <a:ext uri="{9D8B030D-6E8A-4147-A177-3AD203B41FA5}">
                      <a16:colId xmlns:a16="http://schemas.microsoft.com/office/drawing/2014/main" val="813781105"/>
                    </a:ext>
                  </a:extLst>
                </a:gridCol>
                <a:gridCol w="2552700">
                  <a:extLst>
                    <a:ext uri="{9D8B030D-6E8A-4147-A177-3AD203B41FA5}">
                      <a16:colId xmlns:a16="http://schemas.microsoft.com/office/drawing/2014/main" val="1769173084"/>
                    </a:ext>
                  </a:extLst>
                </a:gridCol>
              </a:tblGrid>
              <a:tr h="484058">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468942">
                <a:tc>
                  <a:txBody>
                    <a:bodyPr/>
                    <a:lstStyle/>
                    <a:p>
                      <a:pPr marL="0" indent="0">
                        <a:buNone/>
                      </a:pPr>
                      <a:r>
                        <a:rPr lang="en-US" dirty="0"/>
                        <a:t>2  </a:t>
                      </a:r>
                    </a:p>
                    <a:p>
                      <a:pPr marL="0" indent="0">
                        <a:buNone/>
                      </a:pPr>
                      <a:r>
                        <a:rPr lang="en-US" sz="2000" b="1" dirty="0"/>
                        <a:t>Egalitarian</a:t>
                      </a:r>
                      <a:r>
                        <a:rPr lang="en-US" sz="2000" dirty="0"/>
                        <a:t> Facet</a:t>
                      </a:r>
                    </a:p>
                    <a:p>
                      <a:pPr marL="0" indent="0">
                        <a:buFontTx/>
                        <a:buNone/>
                      </a:pPr>
                      <a:endParaRPr lang="en-US" dirty="0"/>
                    </a:p>
                    <a:p>
                      <a:pPr marL="0" indent="0">
                        <a:buFontTx/>
                        <a:buNone/>
                      </a:pPr>
                      <a:r>
                        <a:rPr lang="en-US" dirty="0"/>
                        <a:t>-</a:t>
                      </a:r>
                      <a:r>
                        <a:rPr lang="en-US" sz="2000" dirty="0"/>
                        <a:t>equal </a:t>
                      </a:r>
                      <a:r>
                        <a:rPr lang="en-US" sz="1800" dirty="0"/>
                        <a:t>representation</a:t>
                      </a:r>
                    </a:p>
                    <a:p>
                      <a:pPr marL="0" indent="0">
                        <a:buFontTx/>
                        <a:buNone/>
                      </a:pPr>
                      <a:endParaRPr lang="en-US" dirty="0"/>
                    </a:p>
                    <a:p>
                      <a:pPr marL="0" indent="0">
                        <a:buFontTx/>
                        <a:buNone/>
                      </a:pPr>
                      <a:r>
                        <a:rPr lang="en-US" dirty="0"/>
                        <a:t>-equal access to resources</a:t>
                      </a:r>
                    </a:p>
                  </a:txBody>
                  <a:tcPr/>
                </a:tc>
                <a:tc>
                  <a:txBody>
                    <a:bodyPr/>
                    <a:lstStyle/>
                    <a:p>
                      <a:pPr marL="0" indent="0">
                        <a:buNone/>
                      </a:pPr>
                      <a:r>
                        <a:rPr lang="en-US" sz="1800" dirty="0"/>
                        <a:t>Constitution ordained </a:t>
                      </a:r>
                      <a:r>
                        <a:rPr lang="en-US" sz="1800" b="1" dirty="0"/>
                        <a:t>Electoral College</a:t>
                      </a:r>
                      <a:r>
                        <a:rPr lang="en-US" sz="1800" dirty="0"/>
                        <a:t>—</a:t>
                      </a:r>
                      <a:r>
                        <a:rPr lang="en-US" sz="1800" b="1" dirty="0"/>
                        <a:t>permanent advantage to rural states</a:t>
                      </a:r>
                      <a:r>
                        <a:rPr lang="en-US" sz="1800" dirty="0"/>
                        <a:t>.</a:t>
                      </a:r>
                    </a:p>
                    <a:p>
                      <a:pPr marL="0" indent="0">
                        <a:buNone/>
                      </a:pPr>
                      <a:endParaRPr lang="en-US" sz="1800" dirty="0"/>
                    </a:p>
                    <a:p>
                      <a:pPr marL="0" indent="0">
                        <a:buFontTx/>
                        <a:buNone/>
                      </a:pPr>
                      <a:endParaRPr lang="en-US" dirty="0"/>
                    </a:p>
                  </a:txBody>
                  <a:tcPr/>
                </a:tc>
                <a:tc>
                  <a:txBody>
                    <a:bodyPr/>
                    <a:lstStyle/>
                    <a:p>
                      <a:endParaRPr lang="en-US"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14900172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F6B8B6-BD47-CE82-C688-2A4ECC12DED3}"/>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626F610-01F1-B7FA-93AF-D5909F491640}"/>
              </a:ext>
            </a:extLst>
          </p:cNvPr>
          <p:cNvGraphicFramePr>
            <a:graphicFrameLocks noGrp="1"/>
          </p:cNvGraphicFramePr>
          <p:nvPr>
            <p:extLst>
              <p:ext uri="{D42A27DB-BD31-4B8C-83A1-F6EECF244321}">
                <p14:modId xmlns:p14="http://schemas.microsoft.com/office/powerpoint/2010/main" val="322950607"/>
              </p:ext>
            </p:extLst>
          </p:nvPr>
        </p:nvGraphicFramePr>
        <p:xfrm>
          <a:off x="495300" y="990600"/>
          <a:ext cx="8153400" cy="4950501"/>
        </p:xfrm>
        <a:graphic>
          <a:graphicData uri="http://schemas.openxmlformats.org/drawingml/2006/table">
            <a:tbl>
              <a:tblPr firstRow="1" bandRow="1">
                <a:tableStyleId>{5C22544A-7EE6-4342-B048-85BDC9FD1C3A}</a:tableStyleId>
              </a:tblPr>
              <a:tblGrid>
                <a:gridCol w="1714500">
                  <a:extLst>
                    <a:ext uri="{9D8B030D-6E8A-4147-A177-3AD203B41FA5}">
                      <a16:colId xmlns:a16="http://schemas.microsoft.com/office/drawing/2014/main" val="673049435"/>
                    </a:ext>
                  </a:extLst>
                </a:gridCol>
                <a:gridCol w="3886200">
                  <a:extLst>
                    <a:ext uri="{9D8B030D-6E8A-4147-A177-3AD203B41FA5}">
                      <a16:colId xmlns:a16="http://schemas.microsoft.com/office/drawing/2014/main" val="813781105"/>
                    </a:ext>
                  </a:extLst>
                </a:gridCol>
                <a:gridCol w="2552700">
                  <a:extLst>
                    <a:ext uri="{9D8B030D-6E8A-4147-A177-3AD203B41FA5}">
                      <a16:colId xmlns:a16="http://schemas.microsoft.com/office/drawing/2014/main" val="1769173084"/>
                    </a:ext>
                  </a:extLst>
                </a:gridCol>
              </a:tblGrid>
              <a:tr h="457200">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493301">
                <a:tc>
                  <a:txBody>
                    <a:bodyPr/>
                    <a:lstStyle/>
                    <a:p>
                      <a:pPr marL="0" indent="0">
                        <a:buNone/>
                      </a:pPr>
                      <a:r>
                        <a:rPr lang="en-US" dirty="0"/>
                        <a:t>2  </a:t>
                      </a:r>
                    </a:p>
                    <a:p>
                      <a:pPr marL="0" indent="0">
                        <a:buNone/>
                      </a:pPr>
                      <a:r>
                        <a:rPr lang="en-US" sz="2000" b="1" dirty="0"/>
                        <a:t>Egalitarian</a:t>
                      </a:r>
                      <a:r>
                        <a:rPr lang="en-US" sz="2000" dirty="0"/>
                        <a:t> Facet</a:t>
                      </a:r>
                    </a:p>
                    <a:p>
                      <a:pPr marL="0" indent="0">
                        <a:buFontTx/>
                        <a:buNone/>
                      </a:pPr>
                      <a:endParaRPr lang="en-US" dirty="0"/>
                    </a:p>
                    <a:p>
                      <a:pPr marL="0" indent="0">
                        <a:buFontTx/>
                        <a:buNone/>
                      </a:pPr>
                      <a:r>
                        <a:rPr lang="en-US" dirty="0"/>
                        <a:t>-</a:t>
                      </a:r>
                      <a:r>
                        <a:rPr lang="en-US" sz="2000" dirty="0"/>
                        <a:t>equal </a:t>
                      </a:r>
                      <a:r>
                        <a:rPr lang="en-US" sz="1800" dirty="0"/>
                        <a:t>representation</a:t>
                      </a:r>
                    </a:p>
                    <a:p>
                      <a:pPr marL="0" indent="0">
                        <a:buFontTx/>
                        <a:buNone/>
                      </a:pPr>
                      <a:endParaRPr lang="en-US" dirty="0"/>
                    </a:p>
                    <a:p>
                      <a:pPr marL="0" indent="0">
                        <a:buFontTx/>
                        <a:buNone/>
                      </a:pPr>
                      <a:r>
                        <a:rPr lang="en-US" dirty="0"/>
                        <a:t>-equal access to resources</a:t>
                      </a:r>
                    </a:p>
                  </a:txBody>
                  <a:tcPr/>
                </a:tc>
                <a:tc>
                  <a:txBody>
                    <a:bodyPr/>
                    <a:lstStyle/>
                    <a:p>
                      <a:pPr marL="0" indent="0">
                        <a:buNone/>
                      </a:pPr>
                      <a:r>
                        <a:rPr lang="en-US" sz="1800" dirty="0"/>
                        <a:t>Constitution ordained </a:t>
                      </a:r>
                      <a:r>
                        <a:rPr lang="en-US" sz="1800" b="1" dirty="0"/>
                        <a:t>Electoral College</a:t>
                      </a:r>
                      <a:r>
                        <a:rPr lang="en-US" sz="1800" dirty="0"/>
                        <a:t>—</a:t>
                      </a:r>
                      <a:r>
                        <a:rPr lang="en-US" sz="1800" b="1" dirty="0"/>
                        <a:t>permanent advantage to rural states</a:t>
                      </a:r>
                      <a:r>
                        <a:rPr lang="en-US" sz="1800" dirty="0"/>
                        <a:t>.</a:t>
                      </a:r>
                    </a:p>
                    <a:p>
                      <a:pPr marL="0" indent="0">
                        <a:buNone/>
                      </a:pPr>
                      <a:endParaRPr lang="en-US" sz="1800" dirty="0"/>
                    </a:p>
                    <a:p>
                      <a:pPr marL="0" indent="0">
                        <a:buNone/>
                      </a:pPr>
                      <a:r>
                        <a:rPr lang="en-US" sz="1800" b="1" dirty="0"/>
                        <a:t>Congress’s tax policies </a:t>
                      </a:r>
                      <a:r>
                        <a:rPr lang="en-US" sz="1800" b="0" dirty="0"/>
                        <a:t>(e.g., low corporate tax) have </a:t>
                      </a:r>
                      <a:r>
                        <a:rPr lang="en-US" sz="1800" b="1" dirty="0"/>
                        <a:t>concentrated wealth </a:t>
                      </a:r>
                      <a:r>
                        <a:rPr lang="en-US" sz="1800" b="0" dirty="0"/>
                        <a:t>in fewer and fewer hands.</a:t>
                      </a:r>
                    </a:p>
                    <a:p>
                      <a:pPr marL="0" indent="0">
                        <a:buNone/>
                      </a:pPr>
                      <a:endParaRPr lang="en-US" sz="1800" b="1" dirty="0"/>
                    </a:p>
                    <a:p>
                      <a:pPr marL="0" indent="0">
                        <a:buFontTx/>
                        <a:buNone/>
                      </a:pPr>
                      <a:endParaRPr lang="en-US" dirty="0"/>
                    </a:p>
                  </a:txBody>
                  <a:tcPr/>
                </a:tc>
                <a:tc>
                  <a:txBody>
                    <a:bodyPr/>
                    <a:lstStyle/>
                    <a:p>
                      <a:endParaRPr lang="en-US"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10522295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C73292-F6F7-78CC-BE77-B809196BBBEE}"/>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81B0B4E-F4D4-B67D-F3AC-043BA403CB48}"/>
              </a:ext>
            </a:extLst>
          </p:cNvPr>
          <p:cNvGraphicFramePr>
            <a:graphicFrameLocks noGrp="1"/>
          </p:cNvGraphicFramePr>
          <p:nvPr>
            <p:extLst>
              <p:ext uri="{D42A27DB-BD31-4B8C-83A1-F6EECF244321}">
                <p14:modId xmlns:p14="http://schemas.microsoft.com/office/powerpoint/2010/main" val="3068353723"/>
              </p:ext>
            </p:extLst>
          </p:nvPr>
        </p:nvGraphicFramePr>
        <p:xfrm>
          <a:off x="495300" y="990600"/>
          <a:ext cx="8153400" cy="4937760"/>
        </p:xfrm>
        <a:graphic>
          <a:graphicData uri="http://schemas.openxmlformats.org/drawingml/2006/table">
            <a:tbl>
              <a:tblPr firstRow="1" bandRow="1">
                <a:tableStyleId>{5C22544A-7EE6-4342-B048-85BDC9FD1C3A}</a:tableStyleId>
              </a:tblPr>
              <a:tblGrid>
                <a:gridCol w="1714500">
                  <a:extLst>
                    <a:ext uri="{9D8B030D-6E8A-4147-A177-3AD203B41FA5}">
                      <a16:colId xmlns:a16="http://schemas.microsoft.com/office/drawing/2014/main" val="673049435"/>
                    </a:ext>
                  </a:extLst>
                </a:gridCol>
                <a:gridCol w="3886200">
                  <a:extLst>
                    <a:ext uri="{9D8B030D-6E8A-4147-A177-3AD203B41FA5}">
                      <a16:colId xmlns:a16="http://schemas.microsoft.com/office/drawing/2014/main" val="813781105"/>
                    </a:ext>
                  </a:extLst>
                </a:gridCol>
                <a:gridCol w="2552700">
                  <a:extLst>
                    <a:ext uri="{9D8B030D-6E8A-4147-A177-3AD203B41FA5}">
                      <a16:colId xmlns:a16="http://schemas.microsoft.com/office/drawing/2014/main" val="1769173084"/>
                    </a:ext>
                  </a:extLst>
                </a:gridCol>
              </a:tblGrid>
              <a:tr h="457200">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220980">
                <a:tc>
                  <a:txBody>
                    <a:bodyPr/>
                    <a:lstStyle/>
                    <a:p>
                      <a:pPr marL="0" indent="0">
                        <a:buNone/>
                      </a:pPr>
                      <a:r>
                        <a:rPr lang="en-US" dirty="0"/>
                        <a:t>2  </a:t>
                      </a:r>
                    </a:p>
                    <a:p>
                      <a:pPr marL="0" indent="0">
                        <a:buNone/>
                      </a:pPr>
                      <a:r>
                        <a:rPr lang="en-US" sz="2000" b="1" dirty="0"/>
                        <a:t>Egalitarian</a:t>
                      </a:r>
                      <a:r>
                        <a:rPr lang="en-US" sz="2000" dirty="0"/>
                        <a:t> Facet</a:t>
                      </a:r>
                    </a:p>
                    <a:p>
                      <a:pPr marL="0" indent="0">
                        <a:buFontTx/>
                        <a:buNone/>
                      </a:pPr>
                      <a:endParaRPr lang="en-US" dirty="0"/>
                    </a:p>
                    <a:p>
                      <a:pPr marL="0" indent="0">
                        <a:buFontTx/>
                        <a:buNone/>
                      </a:pPr>
                      <a:r>
                        <a:rPr lang="en-US" dirty="0"/>
                        <a:t>-</a:t>
                      </a:r>
                      <a:r>
                        <a:rPr lang="en-US" sz="2000" dirty="0"/>
                        <a:t>equal </a:t>
                      </a:r>
                      <a:r>
                        <a:rPr lang="en-US" sz="1800" dirty="0"/>
                        <a:t>representation</a:t>
                      </a:r>
                    </a:p>
                    <a:p>
                      <a:pPr marL="0" indent="0">
                        <a:buFontTx/>
                        <a:buNone/>
                      </a:pPr>
                      <a:endParaRPr lang="en-US" dirty="0"/>
                    </a:p>
                    <a:p>
                      <a:pPr marL="0" indent="0">
                        <a:buFontTx/>
                        <a:buNone/>
                      </a:pPr>
                      <a:r>
                        <a:rPr lang="en-US" dirty="0"/>
                        <a:t>-equal access to resources</a:t>
                      </a:r>
                    </a:p>
                  </a:txBody>
                  <a:tcPr/>
                </a:tc>
                <a:tc>
                  <a:txBody>
                    <a:bodyPr/>
                    <a:lstStyle/>
                    <a:p>
                      <a:pPr marL="0" indent="0">
                        <a:buNone/>
                      </a:pPr>
                      <a:r>
                        <a:rPr lang="en-US" sz="1800" dirty="0"/>
                        <a:t>Constitution ordained </a:t>
                      </a:r>
                      <a:r>
                        <a:rPr lang="en-US" sz="1800" b="1" dirty="0"/>
                        <a:t>Electoral College</a:t>
                      </a:r>
                      <a:r>
                        <a:rPr lang="en-US" sz="1800" dirty="0"/>
                        <a:t>—</a:t>
                      </a:r>
                      <a:r>
                        <a:rPr lang="en-US" sz="1800" b="1" dirty="0"/>
                        <a:t>permanent advantage to rural states</a:t>
                      </a:r>
                      <a:r>
                        <a:rPr lang="en-US" sz="1800" dirty="0"/>
                        <a:t>.</a:t>
                      </a:r>
                    </a:p>
                    <a:p>
                      <a:pPr marL="0" indent="0">
                        <a:buNone/>
                      </a:pPr>
                      <a:endParaRPr lang="en-US" sz="1800" dirty="0"/>
                    </a:p>
                    <a:p>
                      <a:pPr marL="0" indent="0">
                        <a:buNone/>
                      </a:pPr>
                      <a:r>
                        <a:rPr lang="en-US" sz="1800" b="1" dirty="0"/>
                        <a:t>Congress’s tax policies </a:t>
                      </a:r>
                      <a:r>
                        <a:rPr lang="en-US" sz="1800" b="0" dirty="0"/>
                        <a:t>(e.g., low corporate tax) have </a:t>
                      </a:r>
                      <a:r>
                        <a:rPr lang="en-US" sz="1800" b="1" dirty="0"/>
                        <a:t>concentrated wealth </a:t>
                      </a:r>
                      <a:r>
                        <a:rPr lang="en-US" sz="1800" b="0" dirty="0"/>
                        <a:t>in fewer and fewer hands.</a:t>
                      </a:r>
                    </a:p>
                    <a:p>
                      <a:pPr marL="0" indent="0">
                        <a:buNone/>
                      </a:pPr>
                      <a:endParaRPr lang="en-US" sz="1800" b="1" dirty="0"/>
                    </a:p>
                    <a:p>
                      <a:pPr marL="0" indent="0">
                        <a:buNone/>
                      </a:pPr>
                      <a:r>
                        <a:rPr lang="en-US" sz="1800" b="1" dirty="0"/>
                        <a:t>Plurality (“first-past-the-post”)</a:t>
                      </a:r>
                      <a:r>
                        <a:rPr lang="en-US" sz="1800" dirty="0"/>
                        <a:t> tallying system </a:t>
                      </a:r>
                      <a:r>
                        <a:rPr lang="en-US" sz="1800" b="1" dirty="0"/>
                        <a:t>misrepresents</a:t>
                      </a:r>
                      <a:r>
                        <a:rPr lang="en-US" sz="1800" dirty="0"/>
                        <a:t> distribution of political preferences.</a:t>
                      </a:r>
                    </a:p>
                    <a:p>
                      <a:pPr marL="0" indent="0">
                        <a:buNone/>
                      </a:pPr>
                      <a:endParaRPr lang="en-US" sz="1800" dirty="0"/>
                    </a:p>
                    <a:p>
                      <a:pPr marL="0" indent="0">
                        <a:buFontTx/>
                        <a:buNone/>
                      </a:pPr>
                      <a:endParaRPr lang="en-US" dirty="0"/>
                    </a:p>
                    <a:p>
                      <a:pPr marL="0" indent="0">
                        <a:buFontTx/>
                        <a:buNone/>
                      </a:pPr>
                      <a:endParaRPr lang="en-US" dirty="0"/>
                    </a:p>
                    <a:p>
                      <a:pPr marL="0" indent="0">
                        <a:buFontTx/>
                        <a:buNone/>
                      </a:pPr>
                      <a:endParaRPr lang="en-US" dirty="0"/>
                    </a:p>
                    <a:p>
                      <a:pPr marL="0" indent="0">
                        <a:buFontTx/>
                        <a:buNone/>
                      </a:pPr>
                      <a:endParaRPr lang="en-US" dirty="0"/>
                    </a:p>
                  </a:txBody>
                  <a:tcPr/>
                </a:tc>
                <a:tc>
                  <a:txBody>
                    <a:bodyPr/>
                    <a:lstStyle/>
                    <a:p>
                      <a:endParaRPr lang="en-US"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33870255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479461-09FE-695C-9ED2-7613D9195540}"/>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41C22CD-D40F-DF3C-8BCD-2944BBF83BEA}"/>
              </a:ext>
            </a:extLst>
          </p:cNvPr>
          <p:cNvGraphicFramePr>
            <a:graphicFrameLocks noGrp="1"/>
          </p:cNvGraphicFramePr>
          <p:nvPr>
            <p:extLst>
              <p:ext uri="{D42A27DB-BD31-4B8C-83A1-F6EECF244321}">
                <p14:modId xmlns:p14="http://schemas.microsoft.com/office/powerpoint/2010/main" val="3130843342"/>
              </p:ext>
            </p:extLst>
          </p:nvPr>
        </p:nvGraphicFramePr>
        <p:xfrm>
          <a:off x="495300" y="990600"/>
          <a:ext cx="8153400" cy="4937760"/>
        </p:xfrm>
        <a:graphic>
          <a:graphicData uri="http://schemas.openxmlformats.org/drawingml/2006/table">
            <a:tbl>
              <a:tblPr firstRow="1" bandRow="1">
                <a:tableStyleId>{5C22544A-7EE6-4342-B048-85BDC9FD1C3A}</a:tableStyleId>
              </a:tblPr>
              <a:tblGrid>
                <a:gridCol w="1714500">
                  <a:extLst>
                    <a:ext uri="{9D8B030D-6E8A-4147-A177-3AD203B41FA5}">
                      <a16:colId xmlns:a16="http://schemas.microsoft.com/office/drawing/2014/main" val="673049435"/>
                    </a:ext>
                  </a:extLst>
                </a:gridCol>
                <a:gridCol w="3886200">
                  <a:extLst>
                    <a:ext uri="{9D8B030D-6E8A-4147-A177-3AD203B41FA5}">
                      <a16:colId xmlns:a16="http://schemas.microsoft.com/office/drawing/2014/main" val="813781105"/>
                    </a:ext>
                  </a:extLst>
                </a:gridCol>
                <a:gridCol w="2552700">
                  <a:extLst>
                    <a:ext uri="{9D8B030D-6E8A-4147-A177-3AD203B41FA5}">
                      <a16:colId xmlns:a16="http://schemas.microsoft.com/office/drawing/2014/main" val="1769173084"/>
                    </a:ext>
                  </a:extLst>
                </a:gridCol>
              </a:tblGrid>
              <a:tr h="457200">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220980">
                <a:tc>
                  <a:txBody>
                    <a:bodyPr/>
                    <a:lstStyle/>
                    <a:p>
                      <a:pPr marL="0" indent="0">
                        <a:buNone/>
                      </a:pPr>
                      <a:r>
                        <a:rPr lang="en-US" dirty="0"/>
                        <a:t>2  </a:t>
                      </a:r>
                    </a:p>
                    <a:p>
                      <a:pPr marL="0" indent="0">
                        <a:buNone/>
                      </a:pPr>
                      <a:r>
                        <a:rPr lang="en-US" sz="2000" b="1" dirty="0"/>
                        <a:t>Egalitarian</a:t>
                      </a:r>
                      <a:r>
                        <a:rPr lang="en-US" sz="2000" dirty="0"/>
                        <a:t> Facet</a:t>
                      </a:r>
                    </a:p>
                    <a:p>
                      <a:pPr marL="0" indent="0">
                        <a:buFontTx/>
                        <a:buNone/>
                      </a:pPr>
                      <a:endParaRPr lang="en-US" dirty="0"/>
                    </a:p>
                    <a:p>
                      <a:pPr marL="0" indent="0">
                        <a:buFontTx/>
                        <a:buNone/>
                      </a:pPr>
                      <a:r>
                        <a:rPr lang="en-US" dirty="0"/>
                        <a:t>-</a:t>
                      </a:r>
                      <a:r>
                        <a:rPr lang="en-US" sz="2000" dirty="0"/>
                        <a:t>equal </a:t>
                      </a:r>
                      <a:r>
                        <a:rPr lang="en-US" sz="1800" dirty="0"/>
                        <a:t>representation</a:t>
                      </a:r>
                    </a:p>
                    <a:p>
                      <a:pPr marL="0" indent="0">
                        <a:buFontTx/>
                        <a:buNone/>
                      </a:pPr>
                      <a:endParaRPr lang="en-US" dirty="0"/>
                    </a:p>
                    <a:p>
                      <a:pPr marL="0" indent="0">
                        <a:buFontTx/>
                        <a:buNone/>
                      </a:pPr>
                      <a:r>
                        <a:rPr lang="en-US" dirty="0"/>
                        <a:t>-equal access to resources</a:t>
                      </a:r>
                    </a:p>
                  </a:txBody>
                  <a:tcPr/>
                </a:tc>
                <a:tc>
                  <a:txBody>
                    <a:bodyPr/>
                    <a:lstStyle/>
                    <a:p>
                      <a:pPr marL="0" indent="0">
                        <a:buNone/>
                      </a:pPr>
                      <a:r>
                        <a:rPr lang="en-US" sz="1800" dirty="0"/>
                        <a:t>Constitution ordained </a:t>
                      </a:r>
                      <a:r>
                        <a:rPr lang="en-US" sz="1800" b="1" dirty="0"/>
                        <a:t>Electoral College</a:t>
                      </a:r>
                      <a:r>
                        <a:rPr lang="en-US" sz="1800" dirty="0"/>
                        <a:t>—</a:t>
                      </a:r>
                      <a:r>
                        <a:rPr lang="en-US" sz="1800" b="1" dirty="0"/>
                        <a:t>permanent advantage to rural states</a:t>
                      </a:r>
                      <a:r>
                        <a:rPr lang="en-US" sz="1800" dirty="0"/>
                        <a:t>.</a:t>
                      </a:r>
                    </a:p>
                    <a:p>
                      <a:pPr marL="0" indent="0">
                        <a:buNone/>
                      </a:pPr>
                      <a:endParaRPr lang="en-US" sz="1800" dirty="0"/>
                    </a:p>
                    <a:p>
                      <a:pPr marL="0" indent="0">
                        <a:buNone/>
                      </a:pPr>
                      <a:r>
                        <a:rPr lang="en-US" sz="1800" b="1" dirty="0"/>
                        <a:t>Congress’s tax policies </a:t>
                      </a:r>
                      <a:r>
                        <a:rPr lang="en-US" sz="1800" b="0" dirty="0"/>
                        <a:t>(e.g., low corporate tax) have </a:t>
                      </a:r>
                      <a:r>
                        <a:rPr lang="en-US" sz="1800" b="1" dirty="0"/>
                        <a:t>concentrated wealth </a:t>
                      </a:r>
                      <a:r>
                        <a:rPr lang="en-US" sz="1800" b="0" dirty="0"/>
                        <a:t>in fewer and fewer hands.</a:t>
                      </a:r>
                    </a:p>
                    <a:p>
                      <a:pPr marL="0" indent="0">
                        <a:buNone/>
                      </a:pPr>
                      <a:endParaRPr lang="en-US" sz="1800" b="1" dirty="0"/>
                    </a:p>
                    <a:p>
                      <a:pPr marL="0" indent="0">
                        <a:buNone/>
                      </a:pPr>
                      <a:r>
                        <a:rPr lang="en-US" sz="1800" b="1" dirty="0"/>
                        <a:t>Plurality (“first-past-the-post”)</a:t>
                      </a:r>
                      <a:r>
                        <a:rPr lang="en-US" sz="1800" dirty="0"/>
                        <a:t> tallying system </a:t>
                      </a:r>
                      <a:r>
                        <a:rPr lang="en-US" sz="1800" b="1" dirty="0"/>
                        <a:t>misrepresents</a:t>
                      </a:r>
                      <a:r>
                        <a:rPr lang="en-US" sz="1800" dirty="0"/>
                        <a:t> distribution of political preferences.</a:t>
                      </a:r>
                    </a:p>
                    <a:p>
                      <a:pPr marL="0" indent="0">
                        <a:buNone/>
                      </a:pPr>
                      <a:endParaRPr lang="en-US" sz="1800" dirty="0"/>
                    </a:p>
                    <a:p>
                      <a:pPr marL="0" indent="0">
                        <a:buNone/>
                      </a:pPr>
                      <a:r>
                        <a:rPr lang="en-US" sz="1800" b="1" dirty="0"/>
                        <a:t>Late granting of suffrage to women and minorities </a:t>
                      </a:r>
                      <a:r>
                        <a:rPr lang="en-US" sz="1800" dirty="0"/>
                        <a:t>leaves them under-represented.</a:t>
                      </a:r>
                    </a:p>
                    <a:p>
                      <a:pPr marL="0" indent="0">
                        <a:buFontTx/>
                        <a:buNone/>
                      </a:pPr>
                      <a:endParaRPr lang="en-US" dirty="0"/>
                    </a:p>
                  </a:txBody>
                  <a:tcPr/>
                </a:tc>
                <a:tc>
                  <a:txBody>
                    <a:bodyPr/>
                    <a:lstStyle/>
                    <a:p>
                      <a:endParaRPr lang="en-US"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36426033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920C22-DE9B-65BA-72DF-9DEBCBB16E13}"/>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A1E4508-B556-2A25-0789-0E1D60660182}"/>
              </a:ext>
            </a:extLst>
          </p:cNvPr>
          <p:cNvGraphicFramePr>
            <a:graphicFrameLocks noGrp="1"/>
          </p:cNvGraphicFramePr>
          <p:nvPr>
            <p:extLst>
              <p:ext uri="{D42A27DB-BD31-4B8C-83A1-F6EECF244321}">
                <p14:modId xmlns:p14="http://schemas.microsoft.com/office/powerpoint/2010/main" val="1721546529"/>
              </p:ext>
            </p:extLst>
          </p:nvPr>
        </p:nvGraphicFramePr>
        <p:xfrm>
          <a:off x="495300" y="990600"/>
          <a:ext cx="8153400" cy="4950501"/>
        </p:xfrm>
        <a:graphic>
          <a:graphicData uri="http://schemas.openxmlformats.org/drawingml/2006/table">
            <a:tbl>
              <a:tblPr firstRow="1" bandRow="1">
                <a:tableStyleId>{5C22544A-7EE6-4342-B048-85BDC9FD1C3A}</a:tableStyleId>
              </a:tblPr>
              <a:tblGrid>
                <a:gridCol w="1714500">
                  <a:extLst>
                    <a:ext uri="{9D8B030D-6E8A-4147-A177-3AD203B41FA5}">
                      <a16:colId xmlns:a16="http://schemas.microsoft.com/office/drawing/2014/main" val="673049435"/>
                    </a:ext>
                  </a:extLst>
                </a:gridCol>
                <a:gridCol w="2362200">
                  <a:extLst>
                    <a:ext uri="{9D8B030D-6E8A-4147-A177-3AD203B41FA5}">
                      <a16:colId xmlns:a16="http://schemas.microsoft.com/office/drawing/2014/main" val="813781105"/>
                    </a:ext>
                  </a:extLst>
                </a:gridCol>
                <a:gridCol w="4076700">
                  <a:extLst>
                    <a:ext uri="{9D8B030D-6E8A-4147-A177-3AD203B41FA5}">
                      <a16:colId xmlns:a16="http://schemas.microsoft.com/office/drawing/2014/main" val="1769173084"/>
                    </a:ext>
                  </a:extLst>
                </a:gridCol>
              </a:tblGrid>
              <a:tr h="457200">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493301">
                <a:tc>
                  <a:txBody>
                    <a:bodyPr/>
                    <a:lstStyle/>
                    <a:p>
                      <a:pPr marL="0" indent="0">
                        <a:buNone/>
                      </a:pPr>
                      <a:r>
                        <a:rPr lang="en-US" dirty="0"/>
                        <a:t>2  </a:t>
                      </a:r>
                    </a:p>
                    <a:p>
                      <a:pPr marL="0" indent="0">
                        <a:buNone/>
                      </a:pPr>
                      <a:r>
                        <a:rPr lang="en-US" sz="2000" b="1" dirty="0"/>
                        <a:t>Egalitarian</a:t>
                      </a:r>
                      <a:r>
                        <a:rPr lang="en-US" sz="2000" dirty="0"/>
                        <a:t> Facet</a:t>
                      </a:r>
                    </a:p>
                    <a:p>
                      <a:pPr marL="0" indent="0">
                        <a:buFontTx/>
                        <a:buNone/>
                      </a:pPr>
                      <a:endParaRPr lang="en-US" dirty="0"/>
                    </a:p>
                    <a:p>
                      <a:pPr marL="0" indent="0">
                        <a:buFontTx/>
                        <a:buNone/>
                      </a:pPr>
                      <a:r>
                        <a:rPr lang="en-US" dirty="0"/>
                        <a:t>-</a:t>
                      </a:r>
                      <a:r>
                        <a:rPr lang="en-US" sz="2000" dirty="0"/>
                        <a:t>equal </a:t>
                      </a:r>
                      <a:r>
                        <a:rPr lang="en-US" sz="1800" dirty="0"/>
                        <a:t>representation</a:t>
                      </a:r>
                    </a:p>
                    <a:p>
                      <a:pPr marL="0" indent="0">
                        <a:buFontTx/>
                        <a:buNone/>
                      </a:pPr>
                      <a:endParaRPr lang="en-US" dirty="0"/>
                    </a:p>
                    <a:p>
                      <a:pPr marL="0" indent="0">
                        <a:buFontTx/>
                        <a:buNone/>
                      </a:pPr>
                      <a:r>
                        <a:rPr lang="en-US" dirty="0"/>
                        <a:t>-equal access to resources</a:t>
                      </a:r>
                    </a:p>
                  </a:txBody>
                  <a:tcPr/>
                </a:tc>
                <a:tc>
                  <a:txBody>
                    <a:bodyPr/>
                    <a:lstStyle/>
                    <a:p>
                      <a:pPr marL="0" indent="0">
                        <a:buNone/>
                      </a:pPr>
                      <a:endParaRPr lang="en-US" dirty="0"/>
                    </a:p>
                    <a:p>
                      <a:pPr marL="0" indent="0">
                        <a:buFontTx/>
                        <a:buNone/>
                      </a:pPr>
                      <a:endParaRPr lang="en-US" dirty="0"/>
                    </a:p>
                  </a:txBody>
                  <a:tcPr/>
                </a:tc>
                <a:tc>
                  <a:txBody>
                    <a:bodyPr/>
                    <a:lstStyle/>
                    <a:p>
                      <a:r>
                        <a:rPr lang="en-US" b="1" dirty="0"/>
                        <a:t>Growing income inequality</a:t>
                      </a:r>
                      <a:r>
                        <a:rPr lang="en-US" dirty="0"/>
                        <a:t>: lower 90% cannot compete equally for political power.</a:t>
                      </a:r>
                    </a:p>
                    <a:p>
                      <a:endParaRPr lang="en-US"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6913596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FC5EF4-9760-7703-DF77-5AED25CE88E0}"/>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E15C7E6F-BCEC-D9A7-D945-4EFDF45DABEA}"/>
              </a:ext>
            </a:extLst>
          </p:cNvPr>
          <p:cNvGraphicFramePr>
            <a:graphicFrameLocks noGrp="1"/>
          </p:cNvGraphicFramePr>
          <p:nvPr>
            <p:extLst>
              <p:ext uri="{D42A27DB-BD31-4B8C-83A1-F6EECF244321}">
                <p14:modId xmlns:p14="http://schemas.microsoft.com/office/powerpoint/2010/main" val="2157091885"/>
              </p:ext>
            </p:extLst>
          </p:nvPr>
        </p:nvGraphicFramePr>
        <p:xfrm>
          <a:off x="495300" y="990600"/>
          <a:ext cx="8153400" cy="5013960"/>
        </p:xfrm>
        <a:graphic>
          <a:graphicData uri="http://schemas.openxmlformats.org/drawingml/2006/table">
            <a:tbl>
              <a:tblPr firstRow="1" bandRow="1">
                <a:tableStyleId>{5C22544A-7EE6-4342-B048-85BDC9FD1C3A}</a:tableStyleId>
              </a:tblPr>
              <a:tblGrid>
                <a:gridCol w="1714500">
                  <a:extLst>
                    <a:ext uri="{9D8B030D-6E8A-4147-A177-3AD203B41FA5}">
                      <a16:colId xmlns:a16="http://schemas.microsoft.com/office/drawing/2014/main" val="673049435"/>
                    </a:ext>
                  </a:extLst>
                </a:gridCol>
                <a:gridCol w="2362200">
                  <a:extLst>
                    <a:ext uri="{9D8B030D-6E8A-4147-A177-3AD203B41FA5}">
                      <a16:colId xmlns:a16="http://schemas.microsoft.com/office/drawing/2014/main" val="813781105"/>
                    </a:ext>
                  </a:extLst>
                </a:gridCol>
                <a:gridCol w="4076700">
                  <a:extLst>
                    <a:ext uri="{9D8B030D-6E8A-4147-A177-3AD203B41FA5}">
                      <a16:colId xmlns:a16="http://schemas.microsoft.com/office/drawing/2014/main" val="1769173084"/>
                    </a:ext>
                  </a:extLst>
                </a:gridCol>
              </a:tblGrid>
              <a:tr h="457200">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556760">
                <a:tc>
                  <a:txBody>
                    <a:bodyPr/>
                    <a:lstStyle/>
                    <a:p>
                      <a:pPr marL="0" indent="0">
                        <a:buNone/>
                      </a:pPr>
                      <a:r>
                        <a:rPr lang="en-US" dirty="0"/>
                        <a:t>2  </a:t>
                      </a:r>
                    </a:p>
                    <a:p>
                      <a:pPr marL="0" indent="0">
                        <a:buNone/>
                      </a:pPr>
                      <a:r>
                        <a:rPr lang="en-US" sz="2000" b="1" dirty="0"/>
                        <a:t>Egalitarian</a:t>
                      </a:r>
                      <a:r>
                        <a:rPr lang="en-US" sz="2000" dirty="0"/>
                        <a:t> Facet</a:t>
                      </a:r>
                    </a:p>
                    <a:p>
                      <a:pPr marL="0" indent="0">
                        <a:buFontTx/>
                        <a:buNone/>
                      </a:pPr>
                      <a:endParaRPr lang="en-US" dirty="0"/>
                    </a:p>
                    <a:p>
                      <a:pPr marL="0" indent="0">
                        <a:buFontTx/>
                        <a:buNone/>
                      </a:pPr>
                      <a:r>
                        <a:rPr lang="en-US" dirty="0"/>
                        <a:t>-</a:t>
                      </a:r>
                      <a:r>
                        <a:rPr lang="en-US" sz="2000" dirty="0"/>
                        <a:t>equal </a:t>
                      </a:r>
                      <a:r>
                        <a:rPr lang="en-US" sz="1800" dirty="0"/>
                        <a:t>representation</a:t>
                      </a:r>
                    </a:p>
                    <a:p>
                      <a:pPr marL="0" indent="0">
                        <a:buFontTx/>
                        <a:buNone/>
                      </a:pPr>
                      <a:endParaRPr lang="en-US" dirty="0"/>
                    </a:p>
                    <a:p>
                      <a:pPr marL="0" indent="0">
                        <a:buFontTx/>
                        <a:buNone/>
                      </a:pPr>
                      <a:r>
                        <a:rPr lang="en-US" dirty="0"/>
                        <a:t>-equal access to resources</a:t>
                      </a:r>
                    </a:p>
                  </a:txBody>
                  <a:tcPr/>
                </a:tc>
                <a:tc>
                  <a:txBody>
                    <a:bodyPr/>
                    <a:lstStyle/>
                    <a:p>
                      <a:pPr marL="0" indent="0">
                        <a:buNone/>
                      </a:pPr>
                      <a:endParaRPr lang="en-US" dirty="0"/>
                    </a:p>
                    <a:p>
                      <a:pPr marL="0" indent="0">
                        <a:buFontTx/>
                        <a:buNone/>
                      </a:pPr>
                      <a:endParaRPr lang="en-US" dirty="0"/>
                    </a:p>
                  </a:txBody>
                  <a:tcPr/>
                </a:tc>
                <a:tc>
                  <a:txBody>
                    <a:bodyPr/>
                    <a:lstStyle/>
                    <a:p>
                      <a:r>
                        <a:rPr lang="en-US" b="1" dirty="0"/>
                        <a:t>Growing income inequality</a:t>
                      </a:r>
                      <a:r>
                        <a:rPr lang="en-US" dirty="0"/>
                        <a:t>: lower 90% cannot compete equally for political power.</a:t>
                      </a:r>
                    </a:p>
                    <a:p>
                      <a:endParaRPr lang="en-US" dirty="0"/>
                    </a:p>
                    <a:p>
                      <a:r>
                        <a:rPr lang="en-US" b="1" dirty="0"/>
                        <a:t>Caste discrimination </a:t>
                      </a:r>
                      <a:r>
                        <a:rPr lang="en-US" dirty="0"/>
                        <a:t>consigns lower castes to less power, representation, and access to resources.</a:t>
                      </a:r>
                    </a:p>
                    <a:p>
                      <a:endParaRPr lang="en-US" dirty="0"/>
                    </a:p>
                    <a:p>
                      <a:endParaRPr lang="en-US"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12353287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0F40BE-48D0-6130-F7AB-C188084A25C8}"/>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7B8FB834-F885-FE33-7EDD-0D602D350940}"/>
              </a:ext>
            </a:extLst>
          </p:cNvPr>
          <p:cNvGraphicFramePr>
            <a:graphicFrameLocks noGrp="1"/>
          </p:cNvGraphicFramePr>
          <p:nvPr>
            <p:extLst>
              <p:ext uri="{D42A27DB-BD31-4B8C-83A1-F6EECF244321}">
                <p14:modId xmlns:p14="http://schemas.microsoft.com/office/powerpoint/2010/main" val="1898850235"/>
              </p:ext>
            </p:extLst>
          </p:nvPr>
        </p:nvGraphicFramePr>
        <p:xfrm>
          <a:off x="495300" y="990600"/>
          <a:ext cx="8153400" cy="4882421"/>
        </p:xfrm>
        <a:graphic>
          <a:graphicData uri="http://schemas.openxmlformats.org/drawingml/2006/table">
            <a:tbl>
              <a:tblPr firstRow="1" bandRow="1">
                <a:tableStyleId>{5C22544A-7EE6-4342-B048-85BDC9FD1C3A}</a:tableStyleId>
              </a:tblPr>
              <a:tblGrid>
                <a:gridCol w="1714500">
                  <a:extLst>
                    <a:ext uri="{9D8B030D-6E8A-4147-A177-3AD203B41FA5}">
                      <a16:colId xmlns:a16="http://schemas.microsoft.com/office/drawing/2014/main" val="673049435"/>
                    </a:ext>
                  </a:extLst>
                </a:gridCol>
                <a:gridCol w="2362200">
                  <a:extLst>
                    <a:ext uri="{9D8B030D-6E8A-4147-A177-3AD203B41FA5}">
                      <a16:colId xmlns:a16="http://schemas.microsoft.com/office/drawing/2014/main" val="813781105"/>
                    </a:ext>
                  </a:extLst>
                </a:gridCol>
                <a:gridCol w="4076700">
                  <a:extLst>
                    <a:ext uri="{9D8B030D-6E8A-4147-A177-3AD203B41FA5}">
                      <a16:colId xmlns:a16="http://schemas.microsoft.com/office/drawing/2014/main" val="1769173084"/>
                    </a:ext>
                  </a:extLst>
                </a:gridCol>
              </a:tblGrid>
              <a:tr h="457200">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425221">
                <a:tc>
                  <a:txBody>
                    <a:bodyPr/>
                    <a:lstStyle/>
                    <a:p>
                      <a:pPr marL="0" indent="0">
                        <a:buNone/>
                      </a:pPr>
                      <a:r>
                        <a:rPr lang="en-US" dirty="0"/>
                        <a:t>2  </a:t>
                      </a:r>
                    </a:p>
                    <a:p>
                      <a:pPr marL="0" indent="0">
                        <a:buNone/>
                      </a:pPr>
                      <a:r>
                        <a:rPr lang="en-US" sz="2000" b="1" dirty="0"/>
                        <a:t>Egalitarian</a:t>
                      </a:r>
                      <a:r>
                        <a:rPr lang="en-US" sz="2000" dirty="0"/>
                        <a:t> Facet</a:t>
                      </a:r>
                    </a:p>
                    <a:p>
                      <a:pPr marL="0" indent="0">
                        <a:buFontTx/>
                        <a:buNone/>
                      </a:pPr>
                      <a:endParaRPr lang="en-US" dirty="0"/>
                    </a:p>
                    <a:p>
                      <a:pPr marL="0" indent="0">
                        <a:buFontTx/>
                        <a:buNone/>
                      </a:pPr>
                      <a:r>
                        <a:rPr lang="en-US" dirty="0"/>
                        <a:t>-</a:t>
                      </a:r>
                      <a:r>
                        <a:rPr lang="en-US" sz="2000" dirty="0"/>
                        <a:t>equal </a:t>
                      </a:r>
                      <a:r>
                        <a:rPr lang="en-US" sz="1800" dirty="0"/>
                        <a:t>representation</a:t>
                      </a:r>
                    </a:p>
                    <a:p>
                      <a:pPr marL="0" indent="0">
                        <a:buFontTx/>
                        <a:buNone/>
                      </a:pPr>
                      <a:endParaRPr lang="en-US" dirty="0"/>
                    </a:p>
                    <a:p>
                      <a:pPr marL="0" indent="0">
                        <a:buFontTx/>
                        <a:buNone/>
                      </a:pPr>
                      <a:r>
                        <a:rPr lang="en-US" dirty="0"/>
                        <a:t>-equal access to resources</a:t>
                      </a:r>
                    </a:p>
                  </a:txBody>
                  <a:tcPr/>
                </a:tc>
                <a:tc>
                  <a:txBody>
                    <a:bodyPr/>
                    <a:lstStyle/>
                    <a:p>
                      <a:pPr marL="0" indent="0">
                        <a:buNone/>
                      </a:pPr>
                      <a:endParaRPr lang="en-US" dirty="0"/>
                    </a:p>
                    <a:p>
                      <a:pPr marL="0" indent="0">
                        <a:buFontTx/>
                        <a:buNone/>
                      </a:pPr>
                      <a:endParaRPr lang="en-US" dirty="0"/>
                    </a:p>
                  </a:txBody>
                  <a:tcPr/>
                </a:tc>
                <a:tc>
                  <a:txBody>
                    <a:bodyPr/>
                    <a:lstStyle/>
                    <a:p>
                      <a:r>
                        <a:rPr lang="en-US" b="1" dirty="0"/>
                        <a:t>Growing income inequality</a:t>
                      </a:r>
                      <a:r>
                        <a:rPr lang="en-US" dirty="0"/>
                        <a:t>: lower 90% cannot compete equally for political power.</a:t>
                      </a:r>
                    </a:p>
                    <a:p>
                      <a:endParaRPr lang="en-US" dirty="0"/>
                    </a:p>
                    <a:p>
                      <a:r>
                        <a:rPr lang="en-US" b="1" dirty="0"/>
                        <a:t>Caste discrimination </a:t>
                      </a:r>
                      <a:r>
                        <a:rPr lang="en-US" dirty="0"/>
                        <a:t>consigns lower castes to less power, representation, and access to resources.</a:t>
                      </a:r>
                    </a:p>
                    <a:p>
                      <a:endParaRPr lang="en-US" dirty="0"/>
                    </a:p>
                    <a:p>
                      <a:r>
                        <a:rPr lang="en-US" b="1" dirty="0"/>
                        <a:t>Misogyny/Patriarchy</a:t>
                      </a:r>
                      <a:r>
                        <a:rPr lang="en-US" dirty="0"/>
                        <a:t>: women limited in ability to exercise power; social pressure to play </a:t>
                      </a:r>
                      <a:r>
                        <a:rPr lang="en-US" b="1" dirty="0"/>
                        <a:t>subordinate role</a:t>
                      </a:r>
                      <a:r>
                        <a:rPr lang="en-US" dirty="0"/>
                        <a:t>.</a:t>
                      </a:r>
                    </a:p>
                    <a:p>
                      <a:endParaRPr lang="en-US" dirty="0"/>
                    </a:p>
                    <a:p>
                      <a:endParaRPr lang="en-US"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3442123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0D5B76-9238-E1DB-D46B-6D47A1771EAE}"/>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258043A-E28E-7558-014A-B57AA6E554EB}"/>
              </a:ext>
            </a:extLst>
          </p:cNvPr>
          <p:cNvGraphicFramePr>
            <a:graphicFrameLocks noGrp="1"/>
          </p:cNvGraphicFramePr>
          <p:nvPr>
            <p:extLst>
              <p:ext uri="{D42A27DB-BD31-4B8C-83A1-F6EECF244321}">
                <p14:modId xmlns:p14="http://schemas.microsoft.com/office/powerpoint/2010/main" val="836062390"/>
              </p:ext>
            </p:extLst>
          </p:nvPr>
        </p:nvGraphicFramePr>
        <p:xfrm>
          <a:off x="495300" y="990600"/>
          <a:ext cx="8153400" cy="4937760"/>
        </p:xfrm>
        <a:graphic>
          <a:graphicData uri="http://schemas.openxmlformats.org/drawingml/2006/table">
            <a:tbl>
              <a:tblPr firstRow="1" bandRow="1">
                <a:tableStyleId>{5C22544A-7EE6-4342-B048-85BDC9FD1C3A}</a:tableStyleId>
              </a:tblPr>
              <a:tblGrid>
                <a:gridCol w="1714500">
                  <a:extLst>
                    <a:ext uri="{9D8B030D-6E8A-4147-A177-3AD203B41FA5}">
                      <a16:colId xmlns:a16="http://schemas.microsoft.com/office/drawing/2014/main" val="673049435"/>
                    </a:ext>
                  </a:extLst>
                </a:gridCol>
                <a:gridCol w="2362200">
                  <a:extLst>
                    <a:ext uri="{9D8B030D-6E8A-4147-A177-3AD203B41FA5}">
                      <a16:colId xmlns:a16="http://schemas.microsoft.com/office/drawing/2014/main" val="813781105"/>
                    </a:ext>
                  </a:extLst>
                </a:gridCol>
                <a:gridCol w="4076700">
                  <a:extLst>
                    <a:ext uri="{9D8B030D-6E8A-4147-A177-3AD203B41FA5}">
                      <a16:colId xmlns:a16="http://schemas.microsoft.com/office/drawing/2014/main" val="1769173084"/>
                    </a:ext>
                  </a:extLst>
                </a:gridCol>
              </a:tblGrid>
              <a:tr h="457200">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220980">
                <a:tc>
                  <a:txBody>
                    <a:bodyPr/>
                    <a:lstStyle/>
                    <a:p>
                      <a:pPr marL="0" indent="0">
                        <a:buNone/>
                      </a:pPr>
                      <a:r>
                        <a:rPr lang="en-US" dirty="0"/>
                        <a:t>2  </a:t>
                      </a:r>
                    </a:p>
                    <a:p>
                      <a:pPr marL="0" indent="0">
                        <a:buNone/>
                      </a:pPr>
                      <a:r>
                        <a:rPr lang="en-US" sz="2000" b="1" dirty="0"/>
                        <a:t>Egalitarian</a:t>
                      </a:r>
                      <a:r>
                        <a:rPr lang="en-US" sz="2000" dirty="0"/>
                        <a:t> Facet</a:t>
                      </a:r>
                    </a:p>
                    <a:p>
                      <a:pPr marL="0" indent="0">
                        <a:buFontTx/>
                        <a:buNone/>
                      </a:pPr>
                      <a:endParaRPr lang="en-US" dirty="0"/>
                    </a:p>
                    <a:p>
                      <a:pPr marL="0" indent="0">
                        <a:buFontTx/>
                        <a:buNone/>
                      </a:pPr>
                      <a:r>
                        <a:rPr lang="en-US" dirty="0"/>
                        <a:t>-</a:t>
                      </a:r>
                      <a:r>
                        <a:rPr lang="en-US" sz="2000" dirty="0"/>
                        <a:t>equal </a:t>
                      </a:r>
                      <a:r>
                        <a:rPr lang="en-US" sz="1800" dirty="0"/>
                        <a:t>representation</a:t>
                      </a:r>
                    </a:p>
                    <a:p>
                      <a:pPr marL="0" indent="0">
                        <a:buFontTx/>
                        <a:buNone/>
                      </a:pPr>
                      <a:endParaRPr lang="en-US" dirty="0"/>
                    </a:p>
                    <a:p>
                      <a:pPr marL="0" indent="0">
                        <a:buFontTx/>
                        <a:buNone/>
                      </a:pPr>
                      <a:r>
                        <a:rPr lang="en-US" dirty="0"/>
                        <a:t>-equal access to resources</a:t>
                      </a:r>
                    </a:p>
                  </a:txBody>
                  <a:tcPr/>
                </a:tc>
                <a:tc>
                  <a:txBody>
                    <a:bodyPr/>
                    <a:lstStyle/>
                    <a:p>
                      <a:pPr marL="0" indent="0">
                        <a:buNone/>
                      </a:pPr>
                      <a:endParaRPr lang="en-US" dirty="0"/>
                    </a:p>
                    <a:p>
                      <a:pPr marL="0" indent="0">
                        <a:buFontTx/>
                        <a:buNone/>
                      </a:pPr>
                      <a:endParaRPr lang="en-US" dirty="0"/>
                    </a:p>
                  </a:txBody>
                  <a:tcPr/>
                </a:tc>
                <a:tc>
                  <a:txBody>
                    <a:bodyPr/>
                    <a:lstStyle/>
                    <a:p>
                      <a:r>
                        <a:rPr lang="en-US" b="1" dirty="0"/>
                        <a:t>Growing income inequality</a:t>
                      </a:r>
                      <a:r>
                        <a:rPr lang="en-US" dirty="0"/>
                        <a:t>: lower 90% cannot compete equally for political power.</a:t>
                      </a:r>
                    </a:p>
                    <a:p>
                      <a:endParaRPr lang="en-US" dirty="0"/>
                    </a:p>
                    <a:p>
                      <a:r>
                        <a:rPr lang="en-US" b="1" dirty="0"/>
                        <a:t>Caste discrimination </a:t>
                      </a:r>
                      <a:r>
                        <a:rPr lang="en-US" dirty="0"/>
                        <a:t>consigns lower castes to less power, representation, and access to resources.</a:t>
                      </a:r>
                    </a:p>
                    <a:p>
                      <a:endParaRPr lang="en-US" dirty="0"/>
                    </a:p>
                    <a:p>
                      <a:r>
                        <a:rPr lang="en-US" b="1" dirty="0"/>
                        <a:t>Misogyny/Patriarchy</a:t>
                      </a:r>
                      <a:r>
                        <a:rPr lang="en-US" dirty="0"/>
                        <a:t>: women limited in ability to exercise power; social pressure to play </a:t>
                      </a:r>
                      <a:r>
                        <a:rPr lang="en-US" b="1" dirty="0"/>
                        <a:t>subordinate role</a:t>
                      </a:r>
                      <a:r>
                        <a:rPr lang="en-US" dirty="0"/>
                        <a:t>.</a:t>
                      </a:r>
                    </a:p>
                    <a:p>
                      <a:endParaRPr lang="en-US" dirty="0"/>
                    </a:p>
                    <a:p>
                      <a:r>
                        <a:rPr lang="en-US" b="1" dirty="0"/>
                        <a:t>Deindustrialization</a:t>
                      </a:r>
                      <a:r>
                        <a:rPr lang="en-US" dirty="0"/>
                        <a:t> led to blue-collar workers </a:t>
                      </a:r>
                      <a:r>
                        <a:rPr lang="en-US" b="1" dirty="0"/>
                        <a:t>losing economic and political power</a:t>
                      </a:r>
                      <a:r>
                        <a:rPr lang="en-US" dirty="0"/>
                        <a:t>; feel betrayed.</a:t>
                      </a:r>
                    </a:p>
                    <a:p>
                      <a:endParaRPr lang="en-US"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20814645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6C6E07-9914-BE50-E518-8928126216B6}"/>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89096DD-F12F-FE5B-3F76-05CC77A4D0FA}"/>
              </a:ext>
            </a:extLst>
          </p:cNvPr>
          <p:cNvGraphicFramePr>
            <a:graphicFrameLocks noGrp="1"/>
          </p:cNvGraphicFramePr>
          <p:nvPr>
            <p:extLst>
              <p:ext uri="{D42A27DB-BD31-4B8C-83A1-F6EECF244321}">
                <p14:modId xmlns:p14="http://schemas.microsoft.com/office/powerpoint/2010/main" val="1594484934"/>
              </p:ext>
            </p:extLst>
          </p:nvPr>
        </p:nvGraphicFramePr>
        <p:xfrm>
          <a:off x="495300" y="990600"/>
          <a:ext cx="8153400" cy="4953000"/>
        </p:xfrm>
        <a:graphic>
          <a:graphicData uri="http://schemas.openxmlformats.org/drawingml/2006/table">
            <a:tbl>
              <a:tblPr firstRow="1" bandRow="1">
                <a:tableStyleId>{5C22544A-7EE6-4342-B048-85BDC9FD1C3A}</a:tableStyleId>
              </a:tblPr>
              <a:tblGrid>
                <a:gridCol w="1714500">
                  <a:extLst>
                    <a:ext uri="{9D8B030D-6E8A-4147-A177-3AD203B41FA5}">
                      <a16:colId xmlns:a16="http://schemas.microsoft.com/office/drawing/2014/main" val="673049435"/>
                    </a:ext>
                  </a:extLst>
                </a:gridCol>
                <a:gridCol w="3581400">
                  <a:extLst>
                    <a:ext uri="{9D8B030D-6E8A-4147-A177-3AD203B41FA5}">
                      <a16:colId xmlns:a16="http://schemas.microsoft.com/office/drawing/2014/main" val="813781105"/>
                    </a:ext>
                  </a:extLst>
                </a:gridCol>
                <a:gridCol w="2857500">
                  <a:extLst>
                    <a:ext uri="{9D8B030D-6E8A-4147-A177-3AD203B41FA5}">
                      <a16:colId xmlns:a16="http://schemas.microsoft.com/office/drawing/2014/main" val="1769173084"/>
                    </a:ext>
                  </a:extLst>
                </a:gridCol>
              </a:tblGrid>
              <a:tr h="527779">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425221">
                <a:tc>
                  <a:txBody>
                    <a:bodyPr/>
                    <a:lstStyle/>
                    <a:p>
                      <a:pPr marL="0" indent="0">
                        <a:buNone/>
                      </a:pPr>
                      <a:r>
                        <a:rPr lang="en-US" dirty="0"/>
                        <a:t>3 </a:t>
                      </a:r>
                    </a:p>
                    <a:p>
                      <a:pPr marL="0" indent="0">
                        <a:buNone/>
                      </a:pPr>
                      <a:r>
                        <a:rPr lang="en-US" sz="2000" b="1" dirty="0"/>
                        <a:t>Civil Liberties</a:t>
                      </a:r>
                      <a:r>
                        <a:rPr lang="en-US" sz="2000" dirty="0"/>
                        <a:t> Facet</a:t>
                      </a:r>
                    </a:p>
                    <a:p>
                      <a:pPr marL="0" indent="0">
                        <a:buFontTx/>
                        <a:buNone/>
                      </a:pPr>
                      <a:endParaRPr lang="en-US" dirty="0"/>
                    </a:p>
                    <a:p>
                      <a:pPr marL="0" indent="0">
                        <a:buFontTx/>
                        <a:buNone/>
                      </a:pPr>
                      <a:r>
                        <a:rPr lang="en-US" sz="1800" dirty="0"/>
                        <a:t>-rule of law enforced</a:t>
                      </a:r>
                    </a:p>
                    <a:p>
                      <a:pPr marL="0" indent="0">
                        <a:buFontTx/>
                        <a:buNone/>
                      </a:pPr>
                      <a:endParaRPr lang="en-US" sz="1800" dirty="0"/>
                    </a:p>
                    <a:p>
                      <a:pPr marL="0" indent="0">
                        <a:buFontTx/>
                        <a:buNone/>
                      </a:pPr>
                      <a:r>
                        <a:rPr lang="en-US" sz="1800" dirty="0"/>
                        <a:t>-checks &amp; balances upheld</a:t>
                      </a:r>
                    </a:p>
                    <a:p>
                      <a:pPr marL="0" indent="0">
                        <a:buFontTx/>
                        <a:buNone/>
                      </a:pPr>
                      <a:endParaRPr lang="en-US" sz="1800" dirty="0"/>
                    </a:p>
                    <a:p>
                      <a:pPr marL="0" indent="0">
                        <a:buFontTx/>
                        <a:buNone/>
                      </a:pPr>
                      <a:r>
                        <a:rPr lang="en-US" sz="1800" dirty="0"/>
                        <a:t>-civil liberties observed</a:t>
                      </a:r>
                    </a:p>
                  </a:txBody>
                  <a:tcPr/>
                </a:tc>
                <a:tc>
                  <a:txBody>
                    <a:bodyPr/>
                    <a:lstStyle/>
                    <a:p>
                      <a:pPr marL="0" indent="0">
                        <a:buNone/>
                      </a:pPr>
                      <a:r>
                        <a:rPr lang="en-US" sz="1600" b="1" dirty="0"/>
                        <a:t>Alien Enemies Act of 1789 </a:t>
                      </a:r>
                      <a:r>
                        <a:rPr lang="en-US" sz="1600" dirty="0"/>
                        <a:t>allows president to arrest, relocate, </a:t>
                      </a:r>
                      <a:r>
                        <a:rPr lang="en-US" sz="1600" b="1" dirty="0"/>
                        <a:t>and deport people of enemy nation.</a:t>
                      </a:r>
                    </a:p>
                    <a:p>
                      <a:pPr marL="0" indent="0">
                        <a:buNone/>
                      </a:pPr>
                      <a:endParaRPr lang="en-US" sz="1600" dirty="0"/>
                    </a:p>
                  </a:txBody>
                  <a:tcPr/>
                </a:tc>
                <a:tc>
                  <a:txBody>
                    <a:bodyPr/>
                    <a:lstStyle/>
                    <a:p>
                      <a:endParaRPr lang="en-US"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393802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8">
            <a:extLst>
              <a:ext uri="{FF2B5EF4-FFF2-40B4-BE49-F238E27FC236}">
                <a16:creationId xmlns:a16="http://schemas.microsoft.com/office/drawing/2014/main" id="{0A3AD6DF-7077-F44C-1267-7FAFA56F6472}"/>
              </a:ext>
            </a:extLst>
          </p:cNvPr>
          <p:cNvSpPr txBox="1">
            <a:spLocks/>
          </p:cNvSpPr>
          <p:nvPr/>
        </p:nvSpPr>
        <p:spPr>
          <a:xfrm>
            <a:off x="1295400" y="2133600"/>
            <a:ext cx="7010400" cy="3657600"/>
          </a:xfrm>
          <a:prstGeom prst="rect">
            <a:avLst/>
          </a:prstGeom>
        </p:spPr>
        <p:txBody>
          <a:bodyPr/>
          <a:lstStyle>
            <a:lvl1pPr marL="342900" indent="-342900" algn="l" rtl="0" eaLnBrk="0" fontAlgn="base" hangingPunct="0">
              <a:spcBef>
                <a:spcPct val="20000"/>
              </a:spcBef>
              <a:spcAft>
                <a:spcPct val="0"/>
              </a:spcAft>
              <a:buChar char="•"/>
              <a:defRPr sz="2800">
                <a:solidFill>
                  <a:schemeClr val="tx1"/>
                </a:solidFill>
                <a:latin typeface="+mn-lt"/>
                <a:ea typeface="MS PGothic" panose="020B0600070205080204" pitchFamily="34" charset="-128"/>
                <a:cs typeface="+mn-cs"/>
              </a:defRPr>
            </a:lvl1pPr>
            <a:lvl2pPr marL="742950" indent="-285750" algn="l" rtl="0" eaLnBrk="0" fontAlgn="base" hangingPunct="0">
              <a:spcBef>
                <a:spcPct val="20000"/>
              </a:spcBef>
              <a:spcAft>
                <a:spcPct val="0"/>
              </a:spcAft>
              <a:defRPr sz="28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r>
              <a:rPr lang="en-US" i="0" kern="0" dirty="0"/>
              <a:t>Panel Members</a:t>
            </a:r>
          </a:p>
          <a:p>
            <a:r>
              <a:rPr lang="en-US" i="0" kern="0" dirty="0"/>
              <a:t>How We Began</a:t>
            </a:r>
          </a:p>
          <a:p>
            <a:r>
              <a:rPr lang="en-US" i="0" kern="0" dirty="0"/>
              <a:t>Why a Constitutional Federal Republic</a:t>
            </a:r>
          </a:p>
          <a:p>
            <a:r>
              <a:rPr lang="en-US" i="0" kern="0" dirty="0"/>
              <a:t>Federalist Papers</a:t>
            </a:r>
          </a:p>
          <a:p>
            <a:r>
              <a:rPr lang="en-US" i="0" kern="0" dirty="0"/>
              <a:t>Need for a Framework: V-DEM</a:t>
            </a:r>
          </a:p>
        </p:txBody>
      </p:sp>
      <p:sp>
        <p:nvSpPr>
          <p:cNvPr id="5" name="Title 1">
            <a:extLst>
              <a:ext uri="{FF2B5EF4-FFF2-40B4-BE49-F238E27FC236}">
                <a16:creationId xmlns:a16="http://schemas.microsoft.com/office/drawing/2014/main" id="{82F16414-5380-890F-80E0-E87C353570E2}"/>
              </a:ext>
            </a:extLst>
          </p:cNvPr>
          <p:cNvSpPr txBox="1">
            <a:spLocks/>
          </p:cNvSpPr>
          <p:nvPr/>
        </p:nvSpPr>
        <p:spPr>
          <a:xfrm>
            <a:off x="685800" y="720132"/>
            <a:ext cx="7948613" cy="1143000"/>
          </a:xfrm>
          <a:prstGeom prst="rect">
            <a:avLst/>
          </a:prstGeom>
        </p:spPr>
        <p:txBody>
          <a:bodyPr/>
          <a:lstStyle>
            <a:lvl1pPr algn="l" rtl="0" eaLnBrk="0" fontAlgn="base" hangingPunct="0">
              <a:spcBef>
                <a:spcPct val="0"/>
              </a:spcBef>
              <a:spcAft>
                <a:spcPct val="0"/>
              </a:spcAft>
              <a:defRPr sz="3400" b="1">
                <a:solidFill>
                  <a:schemeClr val="accent1"/>
                </a:solidFill>
                <a:latin typeface="+mj-lt"/>
                <a:ea typeface="MS PGothic" panose="020B0600070205080204" pitchFamily="34" charset="-128"/>
                <a:cs typeface="+mj-cs"/>
              </a:defRPr>
            </a:lvl1pPr>
            <a:lvl2pPr algn="l" rtl="0" eaLnBrk="0" fontAlgn="base" hangingPunct="0">
              <a:spcBef>
                <a:spcPct val="0"/>
              </a:spcBef>
              <a:spcAft>
                <a:spcPct val="0"/>
              </a:spcAft>
              <a:defRPr sz="3400" b="1">
                <a:solidFill>
                  <a:schemeClr val="accent1"/>
                </a:solidFill>
                <a:latin typeface="Arial" charset="0"/>
                <a:ea typeface="MS PGothic" panose="020B0600070205080204" pitchFamily="34" charset="-128"/>
              </a:defRPr>
            </a:lvl2pPr>
            <a:lvl3pPr algn="l" rtl="0" eaLnBrk="0" fontAlgn="base" hangingPunct="0">
              <a:spcBef>
                <a:spcPct val="0"/>
              </a:spcBef>
              <a:spcAft>
                <a:spcPct val="0"/>
              </a:spcAft>
              <a:defRPr sz="3400" b="1">
                <a:solidFill>
                  <a:schemeClr val="accent1"/>
                </a:solidFill>
                <a:latin typeface="Arial" charset="0"/>
                <a:ea typeface="MS PGothic" panose="020B0600070205080204" pitchFamily="34" charset="-128"/>
              </a:defRPr>
            </a:lvl3pPr>
            <a:lvl4pPr algn="l" rtl="0" eaLnBrk="0" fontAlgn="base" hangingPunct="0">
              <a:spcBef>
                <a:spcPct val="0"/>
              </a:spcBef>
              <a:spcAft>
                <a:spcPct val="0"/>
              </a:spcAft>
              <a:defRPr sz="3400" b="1">
                <a:solidFill>
                  <a:schemeClr val="accent1"/>
                </a:solidFill>
                <a:latin typeface="Arial" charset="0"/>
                <a:ea typeface="MS PGothic" panose="020B0600070205080204" pitchFamily="34" charset="-128"/>
              </a:defRPr>
            </a:lvl4pPr>
            <a:lvl5pPr algn="l" rtl="0" eaLnBrk="0" fontAlgn="base" hangingPunct="0">
              <a:spcBef>
                <a:spcPct val="0"/>
              </a:spcBef>
              <a:spcAft>
                <a:spcPct val="0"/>
              </a:spcAft>
              <a:defRPr sz="3400" b="1">
                <a:solidFill>
                  <a:schemeClr val="accent1"/>
                </a:solidFill>
                <a:latin typeface="Arial" charset="0"/>
                <a:ea typeface="MS PGothic" panose="020B0600070205080204" pitchFamily="34" charset="-128"/>
              </a:defRPr>
            </a:lvl5pPr>
            <a:lvl6pPr marL="457200" algn="l" rtl="0" fontAlgn="base">
              <a:spcBef>
                <a:spcPct val="0"/>
              </a:spcBef>
              <a:spcAft>
                <a:spcPct val="0"/>
              </a:spcAft>
              <a:defRPr sz="3400" b="1">
                <a:solidFill>
                  <a:schemeClr val="accent1"/>
                </a:solidFill>
                <a:latin typeface="Arial" charset="0"/>
                <a:ea typeface="ＭＳ Ｐゴシック" pitchFamily="1" charset="-128"/>
              </a:defRPr>
            </a:lvl6pPr>
            <a:lvl7pPr marL="914400" algn="l" rtl="0" fontAlgn="base">
              <a:spcBef>
                <a:spcPct val="0"/>
              </a:spcBef>
              <a:spcAft>
                <a:spcPct val="0"/>
              </a:spcAft>
              <a:defRPr sz="3400" b="1">
                <a:solidFill>
                  <a:schemeClr val="accent1"/>
                </a:solidFill>
                <a:latin typeface="Arial" charset="0"/>
                <a:ea typeface="ＭＳ Ｐゴシック" pitchFamily="1" charset="-128"/>
              </a:defRPr>
            </a:lvl7pPr>
            <a:lvl8pPr marL="1371600" algn="l" rtl="0" fontAlgn="base">
              <a:spcBef>
                <a:spcPct val="0"/>
              </a:spcBef>
              <a:spcAft>
                <a:spcPct val="0"/>
              </a:spcAft>
              <a:defRPr sz="3400" b="1">
                <a:solidFill>
                  <a:schemeClr val="accent1"/>
                </a:solidFill>
                <a:latin typeface="Arial" charset="0"/>
                <a:ea typeface="ＭＳ Ｐゴシック" pitchFamily="1" charset="-128"/>
              </a:defRPr>
            </a:lvl8pPr>
            <a:lvl9pPr marL="1828800" algn="l" rtl="0" fontAlgn="base">
              <a:spcBef>
                <a:spcPct val="0"/>
              </a:spcBef>
              <a:spcAft>
                <a:spcPct val="0"/>
              </a:spcAft>
              <a:defRPr sz="3400" b="1">
                <a:solidFill>
                  <a:schemeClr val="accent1"/>
                </a:solidFill>
                <a:latin typeface="Arial" charset="0"/>
                <a:ea typeface="ＭＳ Ｐゴシック" pitchFamily="1" charset="-128"/>
              </a:defRPr>
            </a:lvl9pPr>
          </a:lstStyle>
          <a:p>
            <a:pPr algn="ctr"/>
            <a:r>
              <a:rPr lang="en-US" i="0" kern="0" dirty="0"/>
              <a:t>Introduction</a:t>
            </a:r>
          </a:p>
        </p:txBody>
      </p:sp>
    </p:spTree>
    <p:extLst>
      <p:ext uri="{BB962C8B-B14F-4D97-AF65-F5344CB8AC3E}">
        <p14:creationId xmlns:p14="http://schemas.microsoft.com/office/powerpoint/2010/main" val="21618541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5952DF-2708-E410-6AE8-AAEDC3E360BA}"/>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E1440853-3E0D-1CAA-C456-FCA53E96EAF8}"/>
              </a:ext>
            </a:extLst>
          </p:cNvPr>
          <p:cNvGraphicFramePr>
            <a:graphicFrameLocks noGrp="1"/>
          </p:cNvGraphicFramePr>
          <p:nvPr>
            <p:extLst>
              <p:ext uri="{D42A27DB-BD31-4B8C-83A1-F6EECF244321}">
                <p14:modId xmlns:p14="http://schemas.microsoft.com/office/powerpoint/2010/main" val="3206369882"/>
              </p:ext>
            </p:extLst>
          </p:nvPr>
        </p:nvGraphicFramePr>
        <p:xfrm>
          <a:off x="495300" y="990600"/>
          <a:ext cx="8153400" cy="5029200"/>
        </p:xfrm>
        <a:graphic>
          <a:graphicData uri="http://schemas.openxmlformats.org/drawingml/2006/table">
            <a:tbl>
              <a:tblPr firstRow="1" bandRow="1">
                <a:tableStyleId>{5C22544A-7EE6-4342-B048-85BDC9FD1C3A}</a:tableStyleId>
              </a:tblPr>
              <a:tblGrid>
                <a:gridCol w="1714500">
                  <a:extLst>
                    <a:ext uri="{9D8B030D-6E8A-4147-A177-3AD203B41FA5}">
                      <a16:colId xmlns:a16="http://schemas.microsoft.com/office/drawing/2014/main" val="673049435"/>
                    </a:ext>
                  </a:extLst>
                </a:gridCol>
                <a:gridCol w="3581400">
                  <a:extLst>
                    <a:ext uri="{9D8B030D-6E8A-4147-A177-3AD203B41FA5}">
                      <a16:colId xmlns:a16="http://schemas.microsoft.com/office/drawing/2014/main" val="813781105"/>
                    </a:ext>
                  </a:extLst>
                </a:gridCol>
                <a:gridCol w="2857500">
                  <a:extLst>
                    <a:ext uri="{9D8B030D-6E8A-4147-A177-3AD203B41FA5}">
                      <a16:colId xmlns:a16="http://schemas.microsoft.com/office/drawing/2014/main" val="1769173084"/>
                    </a:ext>
                  </a:extLst>
                </a:gridCol>
              </a:tblGrid>
              <a:tr h="535899">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493301">
                <a:tc>
                  <a:txBody>
                    <a:bodyPr/>
                    <a:lstStyle/>
                    <a:p>
                      <a:pPr marL="0" indent="0">
                        <a:buNone/>
                      </a:pPr>
                      <a:r>
                        <a:rPr lang="en-US" dirty="0"/>
                        <a:t>3 </a:t>
                      </a:r>
                    </a:p>
                    <a:p>
                      <a:pPr marL="0" indent="0">
                        <a:buNone/>
                      </a:pPr>
                      <a:r>
                        <a:rPr lang="en-US" sz="2000" b="1" dirty="0"/>
                        <a:t>Civil Liberties</a:t>
                      </a:r>
                      <a:r>
                        <a:rPr lang="en-US" sz="2000" dirty="0"/>
                        <a:t> Facet</a:t>
                      </a:r>
                    </a:p>
                    <a:p>
                      <a:pPr marL="0" indent="0">
                        <a:buFontTx/>
                        <a:buNone/>
                      </a:pPr>
                      <a:endParaRPr lang="en-US" dirty="0"/>
                    </a:p>
                    <a:p>
                      <a:pPr marL="0" indent="0">
                        <a:buFontTx/>
                        <a:buNone/>
                      </a:pPr>
                      <a:r>
                        <a:rPr lang="en-US" sz="1800" dirty="0"/>
                        <a:t>-rule of law enforced</a:t>
                      </a:r>
                    </a:p>
                    <a:p>
                      <a:pPr marL="0" indent="0">
                        <a:buFontTx/>
                        <a:buNone/>
                      </a:pPr>
                      <a:endParaRPr lang="en-US" sz="1800" dirty="0"/>
                    </a:p>
                    <a:p>
                      <a:pPr marL="0" indent="0">
                        <a:buFontTx/>
                        <a:buNone/>
                      </a:pPr>
                      <a:r>
                        <a:rPr lang="en-US" sz="1800" dirty="0"/>
                        <a:t>-checks &amp; balances upheld</a:t>
                      </a:r>
                    </a:p>
                    <a:p>
                      <a:pPr marL="0" indent="0">
                        <a:buFontTx/>
                        <a:buNone/>
                      </a:pPr>
                      <a:endParaRPr lang="en-US" sz="1800" dirty="0"/>
                    </a:p>
                    <a:p>
                      <a:pPr marL="0" indent="0">
                        <a:buFontTx/>
                        <a:buNone/>
                      </a:pPr>
                      <a:r>
                        <a:rPr lang="en-US" sz="1800" dirty="0"/>
                        <a:t>-civil liberties observed</a:t>
                      </a:r>
                    </a:p>
                  </a:txBody>
                  <a:tcPr/>
                </a:tc>
                <a:tc>
                  <a:txBody>
                    <a:bodyPr/>
                    <a:lstStyle/>
                    <a:p>
                      <a:pPr marL="0" indent="0">
                        <a:buNone/>
                      </a:pPr>
                      <a:r>
                        <a:rPr lang="en-US" sz="1600" b="1" dirty="0"/>
                        <a:t>Alien Enemies Act of 1789 </a:t>
                      </a:r>
                      <a:r>
                        <a:rPr lang="en-US" sz="1600" dirty="0"/>
                        <a:t>allows president to arrest, relocate, </a:t>
                      </a:r>
                      <a:r>
                        <a:rPr lang="en-US" sz="1600" b="1" dirty="0"/>
                        <a:t>and deport people of enemy nation.</a:t>
                      </a:r>
                    </a:p>
                    <a:p>
                      <a:pPr marL="0" indent="0">
                        <a:buNone/>
                      </a:pPr>
                      <a:endParaRPr lang="en-US" sz="1600" dirty="0"/>
                    </a:p>
                    <a:p>
                      <a:pPr marL="0" indent="0">
                        <a:buNone/>
                      </a:pPr>
                      <a:r>
                        <a:rPr lang="en-US" sz="1600" b="1" dirty="0"/>
                        <a:t>Emergency declarations: </a:t>
                      </a:r>
                      <a:r>
                        <a:rPr lang="en-US" sz="1600" b="0" dirty="0"/>
                        <a:t>National Emergencies Act of 1976 has been </a:t>
                      </a:r>
                      <a:r>
                        <a:rPr lang="en-US" sz="1600" b="1" dirty="0"/>
                        <a:t>frequently used—and abused.</a:t>
                      </a:r>
                    </a:p>
                    <a:p>
                      <a:pPr marL="0" indent="0">
                        <a:buNone/>
                      </a:pPr>
                      <a:r>
                        <a:rPr lang="en-US" sz="1600" b="0" dirty="0"/>
                        <a:t>public affairs information.</a:t>
                      </a:r>
                      <a:endParaRPr lang="en-US" dirty="0"/>
                    </a:p>
                  </a:txBody>
                  <a:tcPr/>
                </a:tc>
                <a:tc>
                  <a:txBody>
                    <a:bodyPr/>
                    <a:lstStyle/>
                    <a:p>
                      <a:endParaRPr lang="en-US"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36861759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FE601B-396D-6CA2-56D7-1756318BC190}"/>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542F1676-8AF9-4790-2BC3-0B1097F07942}"/>
              </a:ext>
            </a:extLst>
          </p:cNvPr>
          <p:cNvGraphicFramePr>
            <a:graphicFrameLocks noGrp="1"/>
          </p:cNvGraphicFramePr>
          <p:nvPr>
            <p:extLst>
              <p:ext uri="{D42A27DB-BD31-4B8C-83A1-F6EECF244321}">
                <p14:modId xmlns:p14="http://schemas.microsoft.com/office/powerpoint/2010/main" val="2890941877"/>
              </p:ext>
            </p:extLst>
          </p:nvPr>
        </p:nvGraphicFramePr>
        <p:xfrm>
          <a:off x="495300" y="990600"/>
          <a:ext cx="8153400" cy="5029200"/>
        </p:xfrm>
        <a:graphic>
          <a:graphicData uri="http://schemas.openxmlformats.org/drawingml/2006/table">
            <a:tbl>
              <a:tblPr firstRow="1" bandRow="1">
                <a:tableStyleId>{5C22544A-7EE6-4342-B048-85BDC9FD1C3A}</a:tableStyleId>
              </a:tblPr>
              <a:tblGrid>
                <a:gridCol w="1714500">
                  <a:extLst>
                    <a:ext uri="{9D8B030D-6E8A-4147-A177-3AD203B41FA5}">
                      <a16:colId xmlns:a16="http://schemas.microsoft.com/office/drawing/2014/main" val="673049435"/>
                    </a:ext>
                  </a:extLst>
                </a:gridCol>
                <a:gridCol w="3581400">
                  <a:extLst>
                    <a:ext uri="{9D8B030D-6E8A-4147-A177-3AD203B41FA5}">
                      <a16:colId xmlns:a16="http://schemas.microsoft.com/office/drawing/2014/main" val="813781105"/>
                    </a:ext>
                  </a:extLst>
                </a:gridCol>
                <a:gridCol w="2857500">
                  <a:extLst>
                    <a:ext uri="{9D8B030D-6E8A-4147-A177-3AD203B41FA5}">
                      <a16:colId xmlns:a16="http://schemas.microsoft.com/office/drawing/2014/main" val="1769173084"/>
                    </a:ext>
                  </a:extLst>
                </a:gridCol>
              </a:tblGrid>
              <a:tr h="535899">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493301">
                <a:tc>
                  <a:txBody>
                    <a:bodyPr/>
                    <a:lstStyle/>
                    <a:p>
                      <a:pPr marL="0" indent="0">
                        <a:buNone/>
                      </a:pPr>
                      <a:r>
                        <a:rPr lang="en-US" dirty="0"/>
                        <a:t>3 </a:t>
                      </a:r>
                    </a:p>
                    <a:p>
                      <a:pPr marL="0" indent="0">
                        <a:buNone/>
                      </a:pPr>
                      <a:r>
                        <a:rPr lang="en-US" sz="2000" b="1" dirty="0"/>
                        <a:t>Civil Liberties</a:t>
                      </a:r>
                      <a:r>
                        <a:rPr lang="en-US" sz="2000" dirty="0"/>
                        <a:t> Facet</a:t>
                      </a:r>
                    </a:p>
                    <a:p>
                      <a:pPr marL="0" indent="0">
                        <a:buFontTx/>
                        <a:buNone/>
                      </a:pPr>
                      <a:endParaRPr lang="en-US" dirty="0"/>
                    </a:p>
                    <a:p>
                      <a:pPr marL="0" indent="0">
                        <a:buFontTx/>
                        <a:buNone/>
                      </a:pPr>
                      <a:r>
                        <a:rPr lang="en-US" sz="1800" dirty="0"/>
                        <a:t>-rule of law enforced</a:t>
                      </a:r>
                    </a:p>
                    <a:p>
                      <a:pPr marL="0" indent="0">
                        <a:buFontTx/>
                        <a:buNone/>
                      </a:pPr>
                      <a:endParaRPr lang="en-US" sz="1800" dirty="0"/>
                    </a:p>
                    <a:p>
                      <a:pPr marL="0" indent="0">
                        <a:buFontTx/>
                        <a:buNone/>
                      </a:pPr>
                      <a:r>
                        <a:rPr lang="en-US" sz="1800" dirty="0"/>
                        <a:t>-checks &amp; balances upheld</a:t>
                      </a:r>
                    </a:p>
                    <a:p>
                      <a:pPr marL="0" indent="0">
                        <a:buFontTx/>
                        <a:buNone/>
                      </a:pPr>
                      <a:endParaRPr lang="en-US" sz="1800" dirty="0"/>
                    </a:p>
                    <a:p>
                      <a:pPr marL="0" indent="0">
                        <a:buFontTx/>
                        <a:buNone/>
                      </a:pPr>
                      <a:r>
                        <a:rPr lang="en-US" sz="1800" dirty="0"/>
                        <a:t>-civil liberties observed</a:t>
                      </a:r>
                    </a:p>
                  </a:txBody>
                  <a:tcPr/>
                </a:tc>
                <a:tc>
                  <a:txBody>
                    <a:bodyPr/>
                    <a:lstStyle/>
                    <a:p>
                      <a:pPr marL="0" indent="0">
                        <a:buNone/>
                      </a:pPr>
                      <a:r>
                        <a:rPr lang="en-US" sz="1600" b="1" dirty="0"/>
                        <a:t>Alien Enemies Act of 1789 </a:t>
                      </a:r>
                      <a:r>
                        <a:rPr lang="en-US" sz="1600" dirty="0"/>
                        <a:t>allows president to arrest, relocate, </a:t>
                      </a:r>
                      <a:r>
                        <a:rPr lang="en-US" sz="1600" b="1" dirty="0"/>
                        <a:t>and deport people of enemy nation.</a:t>
                      </a:r>
                    </a:p>
                    <a:p>
                      <a:pPr marL="0" indent="0">
                        <a:buNone/>
                      </a:pPr>
                      <a:endParaRPr lang="en-US" sz="1600" dirty="0"/>
                    </a:p>
                    <a:p>
                      <a:pPr marL="0" indent="0">
                        <a:buNone/>
                      </a:pPr>
                      <a:r>
                        <a:rPr lang="en-US" sz="1600" b="1" dirty="0"/>
                        <a:t>Emergency declarations: </a:t>
                      </a:r>
                      <a:r>
                        <a:rPr lang="en-US" sz="1600" b="0" dirty="0"/>
                        <a:t>National Emergencies Act of 1976 has been </a:t>
                      </a:r>
                      <a:r>
                        <a:rPr lang="en-US" sz="1600" b="1" dirty="0"/>
                        <a:t>frequently used—and abused.</a:t>
                      </a:r>
                    </a:p>
                    <a:p>
                      <a:pPr marL="0" indent="0">
                        <a:buNone/>
                      </a:pPr>
                      <a:endParaRPr lang="en-US" sz="1600" dirty="0"/>
                    </a:p>
                    <a:p>
                      <a:pPr marL="0" indent="0">
                        <a:buNone/>
                      </a:pPr>
                      <a:r>
                        <a:rPr lang="en-US" sz="1600" b="1" dirty="0"/>
                        <a:t>Supreme Court’s lack of accountability</a:t>
                      </a:r>
                      <a:r>
                        <a:rPr lang="en-US" sz="1600" b="0" dirty="0"/>
                        <a:t>: lifetime tenure, inadequate ethics rules upsets “checks &amp; balances.”</a:t>
                      </a:r>
                    </a:p>
                    <a:p>
                      <a:pPr marL="0" indent="0">
                        <a:buNone/>
                      </a:pPr>
                      <a:endParaRPr lang="en-US" sz="1600" b="0" dirty="0"/>
                    </a:p>
                  </a:txBody>
                  <a:tcPr/>
                </a:tc>
                <a:tc>
                  <a:txBody>
                    <a:bodyPr/>
                    <a:lstStyle/>
                    <a:p>
                      <a:endParaRPr lang="en-US"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30035157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49D637-78BB-4683-6AD3-07A2621FA78F}"/>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7C5FA85-DA41-2C1F-94D6-FC87FDC57E08}"/>
              </a:ext>
            </a:extLst>
          </p:cNvPr>
          <p:cNvGraphicFramePr>
            <a:graphicFrameLocks noGrp="1"/>
          </p:cNvGraphicFramePr>
          <p:nvPr>
            <p:extLst>
              <p:ext uri="{D42A27DB-BD31-4B8C-83A1-F6EECF244321}">
                <p14:modId xmlns:p14="http://schemas.microsoft.com/office/powerpoint/2010/main" val="132698379"/>
              </p:ext>
            </p:extLst>
          </p:nvPr>
        </p:nvGraphicFramePr>
        <p:xfrm>
          <a:off x="495300" y="990600"/>
          <a:ext cx="8153400" cy="4983980"/>
        </p:xfrm>
        <a:graphic>
          <a:graphicData uri="http://schemas.openxmlformats.org/drawingml/2006/table">
            <a:tbl>
              <a:tblPr firstRow="1" bandRow="1">
                <a:tableStyleId>{5C22544A-7EE6-4342-B048-85BDC9FD1C3A}</a:tableStyleId>
              </a:tblPr>
              <a:tblGrid>
                <a:gridCol w="1714500">
                  <a:extLst>
                    <a:ext uri="{9D8B030D-6E8A-4147-A177-3AD203B41FA5}">
                      <a16:colId xmlns:a16="http://schemas.microsoft.com/office/drawing/2014/main" val="673049435"/>
                    </a:ext>
                  </a:extLst>
                </a:gridCol>
                <a:gridCol w="3581400">
                  <a:extLst>
                    <a:ext uri="{9D8B030D-6E8A-4147-A177-3AD203B41FA5}">
                      <a16:colId xmlns:a16="http://schemas.microsoft.com/office/drawing/2014/main" val="813781105"/>
                    </a:ext>
                  </a:extLst>
                </a:gridCol>
                <a:gridCol w="2857500">
                  <a:extLst>
                    <a:ext uri="{9D8B030D-6E8A-4147-A177-3AD203B41FA5}">
                      <a16:colId xmlns:a16="http://schemas.microsoft.com/office/drawing/2014/main" val="1769173084"/>
                    </a:ext>
                  </a:extLst>
                </a:gridCol>
              </a:tblGrid>
              <a:tr h="503420">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220980">
                <a:tc>
                  <a:txBody>
                    <a:bodyPr/>
                    <a:lstStyle/>
                    <a:p>
                      <a:pPr marL="0" indent="0">
                        <a:buNone/>
                      </a:pPr>
                      <a:r>
                        <a:rPr lang="en-US" dirty="0"/>
                        <a:t>3 </a:t>
                      </a:r>
                    </a:p>
                    <a:p>
                      <a:pPr marL="0" indent="0">
                        <a:buNone/>
                      </a:pPr>
                      <a:r>
                        <a:rPr lang="en-US" sz="2000" b="1" dirty="0"/>
                        <a:t>Civil Liberties</a:t>
                      </a:r>
                      <a:r>
                        <a:rPr lang="en-US" sz="2000" dirty="0"/>
                        <a:t> Facet</a:t>
                      </a:r>
                    </a:p>
                    <a:p>
                      <a:pPr marL="0" indent="0">
                        <a:buFontTx/>
                        <a:buNone/>
                      </a:pPr>
                      <a:endParaRPr lang="en-US" dirty="0"/>
                    </a:p>
                    <a:p>
                      <a:pPr marL="0" indent="0">
                        <a:buFontTx/>
                        <a:buNone/>
                      </a:pPr>
                      <a:r>
                        <a:rPr lang="en-US" sz="1800" dirty="0"/>
                        <a:t>-rule of law enforced</a:t>
                      </a:r>
                    </a:p>
                    <a:p>
                      <a:pPr marL="0" indent="0">
                        <a:buFontTx/>
                        <a:buNone/>
                      </a:pPr>
                      <a:endParaRPr lang="en-US" sz="1800" dirty="0"/>
                    </a:p>
                    <a:p>
                      <a:pPr marL="0" indent="0">
                        <a:buFontTx/>
                        <a:buNone/>
                      </a:pPr>
                      <a:r>
                        <a:rPr lang="en-US" sz="1800" dirty="0"/>
                        <a:t>-checks &amp; balances upheld</a:t>
                      </a:r>
                    </a:p>
                    <a:p>
                      <a:pPr marL="0" indent="0">
                        <a:buFontTx/>
                        <a:buNone/>
                      </a:pPr>
                      <a:endParaRPr lang="en-US" sz="1800" dirty="0"/>
                    </a:p>
                    <a:p>
                      <a:pPr marL="0" indent="0">
                        <a:buFontTx/>
                        <a:buNone/>
                      </a:pPr>
                      <a:r>
                        <a:rPr lang="en-US" sz="1800" dirty="0"/>
                        <a:t>-civil liberties observed</a:t>
                      </a:r>
                    </a:p>
                  </a:txBody>
                  <a:tcPr/>
                </a:tc>
                <a:tc>
                  <a:txBody>
                    <a:bodyPr/>
                    <a:lstStyle/>
                    <a:p>
                      <a:pPr marL="0" indent="0">
                        <a:buNone/>
                      </a:pPr>
                      <a:r>
                        <a:rPr lang="en-US" sz="1600" b="1" dirty="0"/>
                        <a:t>Alien Enemies Act of 1789 </a:t>
                      </a:r>
                      <a:r>
                        <a:rPr lang="en-US" sz="1600" dirty="0"/>
                        <a:t>allows president to arrest, relocate, </a:t>
                      </a:r>
                      <a:r>
                        <a:rPr lang="en-US" sz="1600" b="1" dirty="0"/>
                        <a:t>and deport people of enemy nation.</a:t>
                      </a:r>
                    </a:p>
                    <a:p>
                      <a:pPr marL="0" indent="0">
                        <a:buNone/>
                      </a:pPr>
                      <a:endParaRPr lang="en-US" sz="1600" dirty="0"/>
                    </a:p>
                    <a:p>
                      <a:pPr marL="0" indent="0">
                        <a:buNone/>
                      </a:pPr>
                      <a:r>
                        <a:rPr lang="en-US" sz="1600" b="1" dirty="0"/>
                        <a:t>Emergency declarations: </a:t>
                      </a:r>
                      <a:r>
                        <a:rPr lang="en-US" sz="1600" b="0" dirty="0"/>
                        <a:t>National Emergencies Act of 1976 has been </a:t>
                      </a:r>
                      <a:r>
                        <a:rPr lang="en-US" sz="1600" b="1" dirty="0"/>
                        <a:t>frequently used—and abused.</a:t>
                      </a:r>
                    </a:p>
                    <a:p>
                      <a:pPr marL="0" indent="0">
                        <a:buNone/>
                      </a:pPr>
                      <a:endParaRPr lang="en-US" sz="1600" dirty="0"/>
                    </a:p>
                    <a:p>
                      <a:pPr marL="0" indent="0">
                        <a:buNone/>
                      </a:pPr>
                      <a:r>
                        <a:rPr lang="en-US" sz="1600" b="1" dirty="0"/>
                        <a:t>Supreme Court’s lack of accountability</a:t>
                      </a:r>
                      <a:r>
                        <a:rPr lang="en-US" sz="1600" b="0" dirty="0"/>
                        <a:t>: lifetime tenure, inadequate ethics rules upsets “checks &amp; balances.”</a:t>
                      </a:r>
                    </a:p>
                    <a:p>
                      <a:pPr marL="0" indent="0">
                        <a:buNone/>
                      </a:pPr>
                      <a:endParaRPr lang="en-US" sz="1600" b="0" dirty="0"/>
                    </a:p>
                    <a:p>
                      <a:pPr marL="0" indent="0">
                        <a:buNone/>
                      </a:pPr>
                      <a:r>
                        <a:rPr lang="en-US" sz="1600" b="1" dirty="0"/>
                        <a:t>Broadcast media increasingly partisan </a:t>
                      </a:r>
                      <a:r>
                        <a:rPr lang="en-US" sz="1600" b="0" dirty="0"/>
                        <a:t>since repeal of Fairness Doctrine in 1987; </a:t>
                      </a:r>
                      <a:r>
                        <a:rPr lang="en-US" sz="1600" b="1" dirty="0"/>
                        <a:t>reduces public access to balanced news </a:t>
                      </a:r>
                      <a:r>
                        <a:rPr lang="en-US" sz="1600" b="0" dirty="0"/>
                        <a:t>and public affairs information.</a:t>
                      </a:r>
                      <a:endParaRPr lang="en-US" dirty="0"/>
                    </a:p>
                  </a:txBody>
                  <a:tcPr/>
                </a:tc>
                <a:tc>
                  <a:txBody>
                    <a:bodyPr/>
                    <a:lstStyle/>
                    <a:p>
                      <a:endParaRPr lang="en-US"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10378667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7B5F64-9FF9-67F1-DE4D-15C4C24328C7}"/>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ED5BD679-A51A-4B7F-59B2-225D06F21D52}"/>
              </a:ext>
            </a:extLst>
          </p:cNvPr>
          <p:cNvGraphicFramePr>
            <a:graphicFrameLocks noGrp="1"/>
          </p:cNvGraphicFramePr>
          <p:nvPr>
            <p:extLst>
              <p:ext uri="{D42A27DB-BD31-4B8C-83A1-F6EECF244321}">
                <p14:modId xmlns:p14="http://schemas.microsoft.com/office/powerpoint/2010/main" val="967765156"/>
              </p:ext>
            </p:extLst>
          </p:nvPr>
        </p:nvGraphicFramePr>
        <p:xfrm>
          <a:off x="495300" y="990600"/>
          <a:ext cx="8153400" cy="4953000"/>
        </p:xfrm>
        <a:graphic>
          <a:graphicData uri="http://schemas.openxmlformats.org/drawingml/2006/table">
            <a:tbl>
              <a:tblPr firstRow="1" bandRow="1">
                <a:tableStyleId>{5C22544A-7EE6-4342-B048-85BDC9FD1C3A}</a:tableStyleId>
              </a:tblPr>
              <a:tblGrid>
                <a:gridCol w="1714500">
                  <a:extLst>
                    <a:ext uri="{9D8B030D-6E8A-4147-A177-3AD203B41FA5}">
                      <a16:colId xmlns:a16="http://schemas.microsoft.com/office/drawing/2014/main" val="673049435"/>
                    </a:ext>
                  </a:extLst>
                </a:gridCol>
                <a:gridCol w="2590800">
                  <a:extLst>
                    <a:ext uri="{9D8B030D-6E8A-4147-A177-3AD203B41FA5}">
                      <a16:colId xmlns:a16="http://schemas.microsoft.com/office/drawing/2014/main" val="813781105"/>
                    </a:ext>
                  </a:extLst>
                </a:gridCol>
                <a:gridCol w="3848100">
                  <a:extLst>
                    <a:ext uri="{9D8B030D-6E8A-4147-A177-3AD203B41FA5}">
                      <a16:colId xmlns:a16="http://schemas.microsoft.com/office/drawing/2014/main" val="1769173084"/>
                    </a:ext>
                  </a:extLst>
                </a:gridCol>
              </a:tblGrid>
              <a:tr h="527779">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425221">
                <a:tc>
                  <a:txBody>
                    <a:bodyPr/>
                    <a:lstStyle/>
                    <a:p>
                      <a:pPr marL="0" indent="0">
                        <a:buNone/>
                      </a:pPr>
                      <a:r>
                        <a:rPr lang="en-US" dirty="0"/>
                        <a:t>3 </a:t>
                      </a:r>
                    </a:p>
                    <a:p>
                      <a:pPr marL="0" indent="0">
                        <a:buNone/>
                      </a:pPr>
                      <a:r>
                        <a:rPr lang="en-US" sz="2000" b="1" dirty="0"/>
                        <a:t>Civil Liberties</a:t>
                      </a:r>
                      <a:r>
                        <a:rPr lang="en-US" sz="2000" dirty="0"/>
                        <a:t> Facet</a:t>
                      </a:r>
                    </a:p>
                    <a:p>
                      <a:pPr marL="0" indent="0">
                        <a:buFontTx/>
                        <a:buNone/>
                      </a:pPr>
                      <a:endParaRPr lang="en-US" dirty="0"/>
                    </a:p>
                    <a:p>
                      <a:pPr marL="0" indent="0">
                        <a:buFontTx/>
                        <a:buNone/>
                      </a:pPr>
                      <a:r>
                        <a:rPr lang="en-US" sz="1800" dirty="0"/>
                        <a:t>-rule of law enforced</a:t>
                      </a:r>
                    </a:p>
                    <a:p>
                      <a:pPr marL="0" indent="0">
                        <a:buFontTx/>
                        <a:buNone/>
                      </a:pPr>
                      <a:endParaRPr lang="en-US" sz="1800" dirty="0"/>
                    </a:p>
                    <a:p>
                      <a:pPr marL="0" indent="0">
                        <a:buFontTx/>
                        <a:buNone/>
                      </a:pPr>
                      <a:r>
                        <a:rPr lang="en-US" sz="1800" dirty="0"/>
                        <a:t>-checks &amp; balances upheld</a:t>
                      </a:r>
                    </a:p>
                    <a:p>
                      <a:pPr marL="0" indent="0">
                        <a:buFontTx/>
                        <a:buNone/>
                      </a:pPr>
                      <a:endParaRPr lang="en-US" sz="1800" dirty="0"/>
                    </a:p>
                    <a:p>
                      <a:pPr marL="0" indent="0">
                        <a:buFontTx/>
                        <a:buNone/>
                      </a:pPr>
                      <a:r>
                        <a:rPr lang="en-US" sz="1800" dirty="0"/>
                        <a:t>-civil liberties observed</a:t>
                      </a:r>
                    </a:p>
                  </a:txBody>
                  <a:tcPr/>
                </a:tc>
                <a:tc>
                  <a:txBody>
                    <a:bodyPr/>
                    <a:lstStyle/>
                    <a:p>
                      <a:pPr marL="0" indent="0">
                        <a:buNone/>
                      </a:pPr>
                      <a:endParaRPr lang="en-US" dirty="0"/>
                    </a:p>
                  </a:txBody>
                  <a:tcPr/>
                </a:tc>
                <a:tc>
                  <a:txBody>
                    <a:bodyPr/>
                    <a:lstStyle/>
                    <a:p>
                      <a:r>
                        <a:rPr lang="en-US" b="1" dirty="0"/>
                        <a:t>Dark money undermines independence of judiciary:       </a:t>
                      </a:r>
                      <a:r>
                        <a:rPr lang="en-US" dirty="0"/>
                        <a:t>secretively funded networks push highly politicized appointments.</a:t>
                      </a:r>
                    </a:p>
                    <a:p>
                      <a:endParaRPr lang="en-US" dirty="0"/>
                    </a:p>
                    <a:p>
                      <a:endParaRPr lang="en-US" dirty="0"/>
                    </a:p>
                    <a:p>
                      <a:endParaRPr lang="en-US"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37301153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8074F8-09B2-0A79-F926-E810B33BC4C0}"/>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95B7BFC-28EF-B011-A0BB-E6985C28C82D}"/>
              </a:ext>
            </a:extLst>
          </p:cNvPr>
          <p:cNvGraphicFramePr>
            <a:graphicFrameLocks noGrp="1"/>
          </p:cNvGraphicFramePr>
          <p:nvPr>
            <p:extLst>
              <p:ext uri="{D42A27DB-BD31-4B8C-83A1-F6EECF244321}">
                <p14:modId xmlns:p14="http://schemas.microsoft.com/office/powerpoint/2010/main" val="2382852488"/>
              </p:ext>
            </p:extLst>
          </p:nvPr>
        </p:nvGraphicFramePr>
        <p:xfrm>
          <a:off x="495300" y="990600"/>
          <a:ext cx="8153400" cy="5029200"/>
        </p:xfrm>
        <a:graphic>
          <a:graphicData uri="http://schemas.openxmlformats.org/drawingml/2006/table">
            <a:tbl>
              <a:tblPr firstRow="1" bandRow="1">
                <a:tableStyleId>{5C22544A-7EE6-4342-B048-85BDC9FD1C3A}</a:tableStyleId>
              </a:tblPr>
              <a:tblGrid>
                <a:gridCol w="1714500">
                  <a:extLst>
                    <a:ext uri="{9D8B030D-6E8A-4147-A177-3AD203B41FA5}">
                      <a16:colId xmlns:a16="http://schemas.microsoft.com/office/drawing/2014/main" val="673049435"/>
                    </a:ext>
                  </a:extLst>
                </a:gridCol>
                <a:gridCol w="2590800">
                  <a:extLst>
                    <a:ext uri="{9D8B030D-6E8A-4147-A177-3AD203B41FA5}">
                      <a16:colId xmlns:a16="http://schemas.microsoft.com/office/drawing/2014/main" val="813781105"/>
                    </a:ext>
                  </a:extLst>
                </a:gridCol>
                <a:gridCol w="3848100">
                  <a:extLst>
                    <a:ext uri="{9D8B030D-6E8A-4147-A177-3AD203B41FA5}">
                      <a16:colId xmlns:a16="http://schemas.microsoft.com/office/drawing/2014/main" val="1769173084"/>
                    </a:ext>
                  </a:extLst>
                </a:gridCol>
              </a:tblGrid>
              <a:tr h="503420">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525780">
                <a:tc>
                  <a:txBody>
                    <a:bodyPr/>
                    <a:lstStyle/>
                    <a:p>
                      <a:pPr marL="0" indent="0">
                        <a:buNone/>
                      </a:pPr>
                      <a:r>
                        <a:rPr lang="en-US" dirty="0"/>
                        <a:t>3 </a:t>
                      </a:r>
                    </a:p>
                    <a:p>
                      <a:pPr marL="0" indent="0">
                        <a:buNone/>
                      </a:pPr>
                      <a:r>
                        <a:rPr lang="en-US" sz="2000" b="1" dirty="0"/>
                        <a:t>Civil Liberties</a:t>
                      </a:r>
                      <a:r>
                        <a:rPr lang="en-US" sz="2000" dirty="0"/>
                        <a:t> Facet</a:t>
                      </a:r>
                    </a:p>
                    <a:p>
                      <a:pPr marL="0" indent="0">
                        <a:buFontTx/>
                        <a:buNone/>
                      </a:pPr>
                      <a:endParaRPr lang="en-US" dirty="0"/>
                    </a:p>
                    <a:p>
                      <a:pPr marL="0" indent="0">
                        <a:buFontTx/>
                        <a:buNone/>
                      </a:pPr>
                      <a:r>
                        <a:rPr lang="en-US" sz="1800" dirty="0"/>
                        <a:t>-rule of law enforced</a:t>
                      </a:r>
                    </a:p>
                    <a:p>
                      <a:pPr marL="0" indent="0">
                        <a:buFontTx/>
                        <a:buNone/>
                      </a:pPr>
                      <a:endParaRPr lang="en-US" sz="1800" dirty="0"/>
                    </a:p>
                    <a:p>
                      <a:pPr marL="0" indent="0">
                        <a:buFontTx/>
                        <a:buNone/>
                      </a:pPr>
                      <a:r>
                        <a:rPr lang="en-US" sz="1800" dirty="0"/>
                        <a:t>-checks &amp; balances upheld</a:t>
                      </a:r>
                    </a:p>
                    <a:p>
                      <a:pPr marL="0" indent="0">
                        <a:buFontTx/>
                        <a:buNone/>
                      </a:pPr>
                      <a:endParaRPr lang="en-US" sz="1800" dirty="0"/>
                    </a:p>
                    <a:p>
                      <a:pPr marL="0" indent="0">
                        <a:buFontTx/>
                        <a:buNone/>
                      </a:pPr>
                      <a:r>
                        <a:rPr lang="en-US" sz="1800" dirty="0"/>
                        <a:t>-civil liberties observed</a:t>
                      </a:r>
                    </a:p>
                  </a:txBody>
                  <a:tcPr/>
                </a:tc>
                <a:tc>
                  <a:txBody>
                    <a:bodyPr/>
                    <a:lstStyle/>
                    <a:p>
                      <a:pPr marL="0" indent="0">
                        <a:buNone/>
                      </a:pPr>
                      <a:endParaRPr lang="en-US" dirty="0"/>
                    </a:p>
                  </a:txBody>
                  <a:tcPr/>
                </a:tc>
                <a:tc>
                  <a:txBody>
                    <a:bodyPr/>
                    <a:lstStyle/>
                    <a:p>
                      <a:r>
                        <a:rPr lang="en-US" b="1" dirty="0"/>
                        <a:t>Dark money undermines independence of judiciary:       </a:t>
                      </a:r>
                      <a:r>
                        <a:rPr lang="en-US" dirty="0"/>
                        <a:t>secretively funded networks push highly politicized appointments.</a:t>
                      </a:r>
                    </a:p>
                    <a:p>
                      <a:endParaRPr lang="en-US" dirty="0"/>
                    </a:p>
                    <a:p>
                      <a:r>
                        <a:rPr lang="en-US" b="1" dirty="0"/>
                        <a:t>Military and law enforcement agencies are historically conservative</a:t>
                      </a:r>
                      <a:r>
                        <a:rPr lang="en-US" dirty="0"/>
                        <a:t>, biasing their perspectives and practices.</a:t>
                      </a:r>
                    </a:p>
                    <a:p>
                      <a:endParaRPr lang="en-US" dirty="0"/>
                    </a:p>
                    <a:p>
                      <a:endParaRPr lang="en-US" dirty="0"/>
                    </a:p>
                    <a:p>
                      <a:endParaRPr lang="en-US"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38137888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C2907E-B553-368D-FA19-3196D72310B7}"/>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6E8A1E3-8B26-D0A2-4978-F4CDF1B07272}"/>
              </a:ext>
            </a:extLst>
          </p:cNvPr>
          <p:cNvGraphicFramePr>
            <a:graphicFrameLocks noGrp="1"/>
          </p:cNvGraphicFramePr>
          <p:nvPr>
            <p:extLst>
              <p:ext uri="{D42A27DB-BD31-4B8C-83A1-F6EECF244321}">
                <p14:modId xmlns:p14="http://schemas.microsoft.com/office/powerpoint/2010/main" val="2352072882"/>
              </p:ext>
            </p:extLst>
          </p:nvPr>
        </p:nvGraphicFramePr>
        <p:xfrm>
          <a:off x="495300" y="990600"/>
          <a:ext cx="8153400" cy="4983980"/>
        </p:xfrm>
        <a:graphic>
          <a:graphicData uri="http://schemas.openxmlformats.org/drawingml/2006/table">
            <a:tbl>
              <a:tblPr firstRow="1" bandRow="1">
                <a:tableStyleId>{5C22544A-7EE6-4342-B048-85BDC9FD1C3A}</a:tableStyleId>
              </a:tblPr>
              <a:tblGrid>
                <a:gridCol w="1714500">
                  <a:extLst>
                    <a:ext uri="{9D8B030D-6E8A-4147-A177-3AD203B41FA5}">
                      <a16:colId xmlns:a16="http://schemas.microsoft.com/office/drawing/2014/main" val="673049435"/>
                    </a:ext>
                  </a:extLst>
                </a:gridCol>
                <a:gridCol w="2590800">
                  <a:extLst>
                    <a:ext uri="{9D8B030D-6E8A-4147-A177-3AD203B41FA5}">
                      <a16:colId xmlns:a16="http://schemas.microsoft.com/office/drawing/2014/main" val="813781105"/>
                    </a:ext>
                  </a:extLst>
                </a:gridCol>
                <a:gridCol w="3848100">
                  <a:extLst>
                    <a:ext uri="{9D8B030D-6E8A-4147-A177-3AD203B41FA5}">
                      <a16:colId xmlns:a16="http://schemas.microsoft.com/office/drawing/2014/main" val="1769173084"/>
                    </a:ext>
                  </a:extLst>
                </a:gridCol>
              </a:tblGrid>
              <a:tr h="503420">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220980">
                <a:tc>
                  <a:txBody>
                    <a:bodyPr/>
                    <a:lstStyle/>
                    <a:p>
                      <a:pPr marL="0" indent="0">
                        <a:buNone/>
                      </a:pPr>
                      <a:r>
                        <a:rPr lang="en-US" dirty="0"/>
                        <a:t>3 </a:t>
                      </a:r>
                    </a:p>
                    <a:p>
                      <a:pPr marL="0" indent="0">
                        <a:buNone/>
                      </a:pPr>
                      <a:r>
                        <a:rPr lang="en-US" sz="2000" b="1" dirty="0"/>
                        <a:t>Civil Liberties</a:t>
                      </a:r>
                      <a:r>
                        <a:rPr lang="en-US" sz="2000" dirty="0"/>
                        <a:t> Facet</a:t>
                      </a:r>
                    </a:p>
                    <a:p>
                      <a:pPr marL="0" indent="0">
                        <a:buFontTx/>
                        <a:buNone/>
                      </a:pPr>
                      <a:endParaRPr lang="en-US" dirty="0"/>
                    </a:p>
                    <a:p>
                      <a:pPr marL="0" indent="0">
                        <a:buFontTx/>
                        <a:buNone/>
                      </a:pPr>
                      <a:r>
                        <a:rPr lang="en-US" sz="1800" dirty="0"/>
                        <a:t>-rule of law enforced</a:t>
                      </a:r>
                    </a:p>
                    <a:p>
                      <a:pPr marL="0" indent="0">
                        <a:buFontTx/>
                        <a:buNone/>
                      </a:pPr>
                      <a:endParaRPr lang="en-US" sz="1800" dirty="0"/>
                    </a:p>
                    <a:p>
                      <a:pPr marL="0" indent="0">
                        <a:buFontTx/>
                        <a:buNone/>
                      </a:pPr>
                      <a:r>
                        <a:rPr lang="en-US" sz="1800" dirty="0"/>
                        <a:t>-checks &amp; balances upheld</a:t>
                      </a:r>
                    </a:p>
                    <a:p>
                      <a:pPr marL="0" indent="0">
                        <a:buFontTx/>
                        <a:buNone/>
                      </a:pPr>
                      <a:endParaRPr lang="en-US" sz="1800" dirty="0"/>
                    </a:p>
                    <a:p>
                      <a:pPr marL="0" indent="0">
                        <a:buFontTx/>
                        <a:buNone/>
                      </a:pPr>
                      <a:r>
                        <a:rPr lang="en-US" sz="1800" dirty="0"/>
                        <a:t>-civil liberties observed</a:t>
                      </a:r>
                    </a:p>
                  </a:txBody>
                  <a:tcPr/>
                </a:tc>
                <a:tc>
                  <a:txBody>
                    <a:bodyPr/>
                    <a:lstStyle/>
                    <a:p>
                      <a:pPr marL="0" indent="0">
                        <a:buNone/>
                      </a:pPr>
                      <a:endParaRPr lang="en-US" dirty="0"/>
                    </a:p>
                  </a:txBody>
                  <a:tcPr/>
                </a:tc>
                <a:tc>
                  <a:txBody>
                    <a:bodyPr/>
                    <a:lstStyle/>
                    <a:p>
                      <a:r>
                        <a:rPr lang="en-US" b="1" dirty="0"/>
                        <a:t>Dark money undermines independence of judiciary:       </a:t>
                      </a:r>
                      <a:r>
                        <a:rPr lang="en-US" dirty="0"/>
                        <a:t>secretively funded networks push highly politicized appointments.</a:t>
                      </a:r>
                    </a:p>
                    <a:p>
                      <a:endParaRPr lang="en-US" dirty="0"/>
                    </a:p>
                    <a:p>
                      <a:r>
                        <a:rPr lang="en-US" b="1" dirty="0"/>
                        <a:t>Military and law enforcement agencies are historically conservative</a:t>
                      </a:r>
                      <a:r>
                        <a:rPr lang="en-US" dirty="0"/>
                        <a:t>, biasing their perspectives and practices.</a:t>
                      </a:r>
                    </a:p>
                    <a:p>
                      <a:endParaRPr lang="en-US" dirty="0"/>
                    </a:p>
                    <a:p>
                      <a:r>
                        <a:rPr lang="en-US" b="1" dirty="0"/>
                        <a:t>Intruders (DOGE) gaining access to private data</a:t>
                      </a:r>
                      <a:r>
                        <a:rPr lang="en-US" dirty="0"/>
                        <a:t>, enabling “doxxing,” denying public services, altering records, selling personal data.</a:t>
                      </a:r>
                    </a:p>
                    <a:p>
                      <a:endParaRPr lang="en-US" dirty="0"/>
                    </a:p>
                    <a:p>
                      <a:endParaRPr lang="en-US"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35879276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D11C5C-002F-12E0-87EC-84772831DF1F}"/>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F7C79FE-1B55-2C01-5ED4-8C509BC75F1B}"/>
              </a:ext>
            </a:extLst>
          </p:cNvPr>
          <p:cNvGraphicFramePr>
            <a:graphicFrameLocks noGrp="1"/>
          </p:cNvGraphicFramePr>
          <p:nvPr>
            <p:extLst>
              <p:ext uri="{D42A27DB-BD31-4B8C-83A1-F6EECF244321}">
                <p14:modId xmlns:p14="http://schemas.microsoft.com/office/powerpoint/2010/main" val="1518107887"/>
              </p:ext>
            </p:extLst>
          </p:nvPr>
        </p:nvGraphicFramePr>
        <p:xfrm>
          <a:off x="495300" y="990600"/>
          <a:ext cx="8153400" cy="4953000"/>
        </p:xfrm>
        <a:graphic>
          <a:graphicData uri="http://schemas.openxmlformats.org/drawingml/2006/table">
            <a:tbl>
              <a:tblPr firstRow="1" bandRow="1">
                <a:tableStyleId>{5C22544A-7EE6-4342-B048-85BDC9FD1C3A}</a:tableStyleId>
              </a:tblPr>
              <a:tblGrid>
                <a:gridCol w="1943100">
                  <a:extLst>
                    <a:ext uri="{9D8B030D-6E8A-4147-A177-3AD203B41FA5}">
                      <a16:colId xmlns:a16="http://schemas.microsoft.com/office/drawing/2014/main" val="673049435"/>
                    </a:ext>
                  </a:extLst>
                </a:gridCol>
                <a:gridCol w="3657600">
                  <a:extLst>
                    <a:ext uri="{9D8B030D-6E8A-4147-A177-3AD203B41FA5}">
                      <a16:colId xmlns:a16="http://schemas.microsoft.com/office/drawing/2014/main" val="813781105"/>
                    </a:ext>
                  </a:extLst>
                </a:gridCol>
                <a:gridCol w="2552700">
                  <a:extLst>
                    <a:ext uri="{9D8B030D-6E8A-4147-A177-3AD203B41FA5}">
                      <a16:colId xmlns:a16="http://schemas.microsoft.com/office/drawing/2014/main" val="1769173084"/>
                    </a:ext>
                  </a:extLst>
                </a:gridCol>
              </a:tblGrid>
              <a:tr h="527779">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425221">
                <a:tc>
                  <a:txBody>
                    <a:bodyPr/>
                    <a:lstStyle/>
                    <a:p>
                      <a:pPr marL="0" indent="0">
                        <a:buNone/>
                      </a:pPr>
                      <a:r>
                        <a:rPr lang="en-US" dirty="0"/>
                        <a:t>4</a:t>
                      </a:r>
                    </a:p>
                    <a:p>
                      <a:pPr marL="0" indent="0">
                        <a:buNone/>
                      </a:pPr>
                      <a:r>
                        <a:rPr lang="en-US" sz="2000" b="1" dirty="0"/>
                        <a:t>Communal</a:t>
                      </a:r>
                      <a:r>
                        <a:rPr lang="en-US" sz="2000" dirty="0"/>
                        <a:t> Facet</a:t>
                      </a:r>
                    </a:p>
                    <a:p>
                      <a:pPr marL="0" indent="0">
                        <a:buFontTx/>
                        <a:buNone/>
                      </a:pPr>
                      <a:endParaRPr lang="en-US" dirty="0"/>
                    </a:p>
                    <a:p>
                      <a:pPr marL="0" indent="0">
                        <a:buFontTx/>
                        <a:buNone/>
                      </a:pPr>
                      <a:r>
                        <a:rPr lang="en-US" sz="1800" dirty="0"/>
                        <a:t>-government decisions made with deliberation and </a:t>
                      </a:r>
                      <a:r>
                        <a:rPr lang="en-US" sz="1800" b="1" dirty="0"/>
                        <a:t>in common interest </a:t>
                      </a:r>
                      <a:r>
                        <a:rPr lang="en-US" sz="1800" dirty="0"/>
                        <a:t>vs. special interests.</a:t>
                      </a:r>
                    </a:p>
                  </a:txBody>
                  <a:tcPr/>
                </a:tc>
                <a:tc>
                  <a:txBody>
                    <a:bodyPr/>
                    <a:lstStyle/>
                    <a:p>
                      <a:pPr marL="0" indent="0">
                        <a:buNone/>
                      </a:pPr>
                      <a:r>
                        <a:rPr lang="en-US" sz="1600" b="1" dirty="0"/>
                        <a:t>Supreme Court decisions </a:t>
                      </a:r>
                      <a:r>
                        <a:rPr lang="en-US" sz="1600" dirty="0"/>
                        <a:t>(</a:t>
                      </a:r>
                      <a:r>
                        <a:rPr lang="en-US" sz="1600" i="1" dirty="0"/>
                        <a:t>Bellotti, </a:t>
                      </a:r>
                      <a:r>
                        <a:rPr lang="en-US" sz="1600" b="1" i="1" dirty="0"/>
                        <a:t>Citizens United</a:t>
                      </a:r>
                      <a:r>
                        <a:rPr lang="en-US" sz="1600" dirty="0"/>
                        <a:t>) declare corporations as persons and </a:t>
                      </a:r>
                      <a:r>
                        <a:rPr lang="en-US" sz="1600" b="1" dirty="0"/>
                        <a:t>equate money with speech.</a:t>
                      </a:r>
                    </a:p>
                    <a:p>
                      <a:pPr marL="0" indent="0">
                        <a:buNone/>
                      </a:pPr>
                      <a:endParaRPr lang="en-US" sz="1600" dirty="0"/>
                    </a:p>
                    <a:p>
                      <a:pPr marL="0" indent="0">
                        <a:buNone/>
                      </a:pPr>
                      <a:endParaRPr lang="en-US" sz="1600" dirty="0"/>
                    </a:p>
                    <a:p>
                      <a:pPr marL="0" indent="0">
                        <a:buNone/>
                      </a:pPr>
                      <a:endParaRPr lang="en-US" sz="1600" dirty="0"/>
                    </a:p>
                  </a:txBody>
                  <a:tcPr/>
                </a:tc>
                <a:tc>
                  <a:txBody>
                    <a:bodyPr/>
                    <a:lstStyle/>
                    <a:p>
                      <a:endParaRPr lang="en-US"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14021500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211C91-ABAE-724D-55C6-85BB58310B9F}"/>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6F5D910-23BE-BC02-1C69-93C839E9ED97}"/>
              </a:ext>
            </a:extLst>
          </p:cNvPr>
          <p:cNvGraphicFramePr>
            <a:graphicFrameLocks noGrp="1"/>
          </p:cNvGraphicFramePr>
          <p:nvPr>
            <p:extLst>
              <p:ext uri="{D42A27DB-BD31-4B8C-83A1-F6EECF244321}">
                <p14:modId xmlns:p14="http://schemas.microsoft.com/office/powerpoint/2010/main" val="2084216172"/>
              </p:ext>
            </p:extLst>
          </p:nvPr>
        </p:nvGraphicFramePr>
        <p:xfrm>
          <a:off x="495300" y="990600"/>
          <a:ext cx="8153400" cy="4953000"/>
        </p:xfrm>
        <a:graphic>
          <a:graphicData uri="http://schemas.openxmlformats.org/drawingml/2006/table">
            <a:tbl>
              <a:tblPr firstRow="1" bandRow="1">
                <a:tableStyleId>{5C22544A-7EE6-4342-B048-85BDC9FD1C3A}</a:tableStyleId>
              </a:tblPr>
              <a:tblGrid>
                <a:gridCol w="1943100">
                  <a:extLst>
                    <a:ext uri="{9D8B030D-6E8A-4147-A177-3AD203B41FA5}">
                      <a16:colId xmlns:a16="http://schemas.microsoft.com/office/drawing/2014/main" val="673049435"/>
                    </a:ext>
                  </a:extLst>
                </a:gridCol>
                <a:gridCol w="3657600">
                  <a:extLst>
                    <a:ext uri="{9D8B030D-6E8A-4147-A177-3AD203B41FA5}">
                      <a16:colId xmlns:a16="http://schemas.microsoft.com/office/drawing/2014/main" val="813781105"/>
                    </a:ext>
                  </a:extLst>
                </a:gridCol>
                <a:gridCol w="2552700">
                  <a:extLst>
                    <a:ext uri="{9D8B030D-6E8A-4147-A177-3AD203B41FA5}">
                      <a16:colId xmlns:a16="http://schemas.microsoft.com/office/drawing/2014/main" val="1769173084"/>
                    </a:ext>
                  </a:extLst>
                </a:gridCol>
              </a:tblGrid>
              <a:tr h="527779">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425221">
                <a:tc>
                  <a:txBody>
                    <a:bodyPr/>
                    <a:lstStyle/>
                    <a:p>
                      <a:pPr marL="0" indent="0">
                        <a:buNone/>
                      </a:pPr>
                      <a:r>
                        <a:rPr lang="en-US" dirty="0"/>
                        <a:t>4</a:t>
                      </a:r>
                    </a:p>
                    <a:p>
                      <a:pPr marL="0" indent="0">
                        <a:buNone/>
                      </a:pPr>
                      <a:r>
                        <a:rPr lang="en-US" sz="2000" b="1" dirty="0"/>
                        <a:t>Communal</a:t>
                      </a:r>
                      <a:r>
                        <a:rPr lang="en-US" sz="2000" dirty="0"/>
                        <a:t> Facet</a:t>
                      </a:r>
                    </a:p>
                    <a:p>
                      <a:pPr marL="0" indent="0">
                        <a:buFontTx/>
                        <a:buNone/>
                      </a:pPr>
                      <a:endParaRPr lang="en-US" dirty="0"/>
                    </a:p>
                    <a:p>
                      <a:pPr marL="0" indent="0">
                        <a:buFontTx/>
                        <a:buNone/>
                      </a:pPr>
                      <a:r>
                        <a:rPr lang="en-US" sz="1800" dirty="0"/>
                        <a:t>-government decisions made with deliberation and </a:t>
                      </a:r>
                      <a:r>
                        <a:rPr lang="en-US" sz="1800" b="1" dirty="0"/>
                        <a:t>in common interest </a:t>
                      </a:r>
                      <a:r>
                        <a:rPr lang="en-US" sz="1800" dirty="0"/>
                        <a:t>vs. special interests.</a:t>
                      </a:r>
                    </a:p>
                  </a:txBody>
                  <a:tcPr/>
                </a:tc>
                <a:tc>
                  <a:txBody>
                    <a:bodyPr/>
                    <a:lstStyle/>
                    <a:p>
                      <a:pPr marL="0" indent="0">
                        <a:buNone/>
                      </a:pPr>
                      <a:r>
                        <a:rPr lang="en-US" sz="1600" b="1" dirty="0"/>
                        <a:t>Supreme Court decisions </a:t>
                      </a:r>
                      <a:r>
                        <a:rPr lang="en-US" sz="1600" dirty="0"/>
                        <a:t>(</a:t>
                      </a:r>
                      <a:r>
                        <a:rPr lang="en-US" sz="1600" i="1" dirty="0"/>
                        <a:t>Bellotti, </a:t>
                      </a:r>
                      <a:r>
                        <a:rPr lang="en-US" sz="1600" b="1" i="1" dirty="0"/>
                        <a:t>Citizens United</a:t>
                      </a:r>
                      <a:r>
                        <a:rPr lang="en-US" sz="1600" dirty="0"/>
                        <a:t>) declare corporations as persons and </a:t>
                      </a:r>
                      <a:r>
                        <a:rPr lang="en-US" sz="1600" b="1" dirty="0"/>
                        <a:t>equate money with speech.</a:t>
                      </a:r>
                    </a:p>
                    <a:p>
                      <a:pPr marL="0" indent="0">
                        <a:buNone/>
                      </a:pPr>
                      <a:endParaRPr lang="en-US" sz="1600" dirty="0"/>
                    </a:p>
                    <a:p>
                      <a:pPr marL="0" indent="0">
                        <a:buNone/>
                      </a:pPr>
                      <a:r>
                        <a:rPr lang="en-US" sz="1600" b="1" dirty="0"/>
                        <a:t>Supreme Court </a:t>
                      </a:r>
                      <a:r>
                        <a:rPr lang="en-US" sz="1600" b="1" i="1" dirty="0"/>
                        <a:t>McDonnell </a:t>
                      </a:r>
                      <a:r>
                        <a:rPr lang="en-US" sz="1600" dirty="0"/>
                        <a:t>decision blurs line between </a:t>
                      </a:r>
                      <a:r>
                        <a:rPr lang="en-US" sz="1600" b="1" dirty="0"/>
                        <a:t>“gifts” and bribes</a:t>
                      </a:r>
                      <a:r>
                        <a:rPr lang="en-US" sz="1600" dirty="0"/>
                        <a:t>.</a:t>
                      </a:r>
                    </a:p>
                    <a:p>
                      <a:pPr marL="0" indent="0">
                        <a:buNone/>
                      </a:pPr>
                      <a:endParaRPr lang="en-US" sz="1600" dirty="0"/>
                    </a:p>
                    <a:p>
                      <a:pPr marL="0" indent="0">
                        <a:buNone/>
                      </a:pPr>
                      <a:endParaRPr lang="en-US" sz="1600" dirty="0"/>
                    </a:p>
                    <a:p>
                      <a:pPr marL="0" indent="0">
                        <a:buNone/>
                      </a:pPr>
                      <a:endParaRPr lang="en-US" sz="1600" dirty="0"/>
                    </a:p>
                  </a:txBody>
                  <a:tcPr/>
                </a:tc>
                <a:tc>
                  <a:txBody>
                    <a:bodyPr/>
                    <a:lstStyle/>
                    <a:p>
                      <a:endParaRPr lang="en-US"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15369756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33FDD7-457E-BB95-9376-B1BB0F3E8D92}"/>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5D59F1E-FF95-2F90-E080-ADFECA9A8794}"/>
              </a:ext>
            </a:extLst>
          </p:cNvPr>
          <p:cNvGraphicFramePr>
            <a:graphicFrameLocks noGrp="1"/>
          </p:cNvGraphicFramePr>
          <p:nvPr>
            <p:extLst>
              <p:ext uri="{D42A27DB-BD31-4B8C-83A1-F6EECF244321}">
                <p14:modId xmlns:p14="http://schemas.microsoft.com/office/powerpoint/2010/main" val="1451214588"/>
              </p:ext>
            </p:extLst>
          </p:nvPr>
        </p:nvGraphicFramePr>
        <p:xfrm>
          <a:off x="495300" y="990600"/>
          <a:ext cx="8153400" cy="5029200"/>
        </p:xfrm>
        <a:graphic>
          <a:graphicData uri="http://schemas.openxmlformats.org/drawingml/2006/table">
            <a:tbl>
              <a:tblPr firstRow="1" bandRow="1">
                <a:tableStyleId>{5C22544A-7EE6-4342-B048-85BDC9FD1C3A}</a:tableStyleId>
              </a:tblPr>
              <a:tblGrid>
                <a:gridCol w="1943100">
                  <a:extLst>
                    <a:ext uri="{9D8B030D-6E8A-4147-A177-3AD203B41FA5}">
                      <a16:colId xmlns:a16="http://schemas.microsoft.com/office/drawing/2014/main" val="673049435"/>
                    </a:ext>
                  </a:extLst>
                </a:gridCol>
                <a:gridCol w="3657600">
                  <a:extLst>
                    <a:ext uri="{9D8B030D-6E8A-4147-A177-3AD203B41FA5}">
                      <a16:colId xmlns:a16="http://schemas.microsoft.com/office/drawing/2014/main" val="813781105"/>
                    </a:ext>
                  </a:extLst>
                </a:gridCol>
                <a:gridCol w="2552700">
                  <a:extLst>
                    <a:ext uri="{9D8B030D-6E8A-4147-A177-3AD203B41FA5}">
                      <a16:colId xmlns:a16="http://schemas.microsoft.com/office/drawing/2014/main" val="1769173084"/>
                    </a:ext>
                  </a:extLst>
                </a:gridCol>
              </a:tblGrid>
              <a:tr h="535899">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493301">
                <a:tc>
                  <a:txBody>
                    <a:bodyPr/>
                    <a:lstStyle/>
                    <a:p>
                      <a:pPr marL="0" indent="0">
                        <a:buNone/>
                      </a:pPr>
                      <a:r>
                        <a:rPr lang="en-US" dirty="0"/>
                        <a:t>4</a:t>
                      </a:r>
                    </a:p>
                    <a:p>
                      <a:pPr marL="0" indent="0">
                        <a:buNone/>
                      </a:pPr>
                      <a:r>
                        <a:rPr lang="en-US" sz="2000" b="1" dirty="0"/>
                        <a:t>Communal</a:t>
                      </a:r>
                      <a:r>
                        <a:rPr lang="en-US" sz="2000" dirty="0"/>
                        <a:t> Facet</a:t>
                      </a:r>
                    </a:p>
                    <a:p>
                      <a:pPr marL="0" indent="0">
                        <a:buFontTx/>
                        <a:buNone/>
                      </a:pPr>
                      <a:endParaRPr lang="en-US" dirty="0"/>
                    </a:p>
                    <a:p>
                      <a:pPr marL="0" indent="0">
                        <a:buFontTx/>
                        <a:buNone/>
                      </a:pPr>
                      <a:r>
                        <a:rPr lang="en-US" sz="1800" dirty="0"/>
                        <a:t>-government decisions made with deliberation and </a:t>
                      </a:r>
                      <a:r>
                        <a:rPr lang="en-US" sz="1800" b="1" dirty="0"/>
                        <a:t>in common interest </a:t>
                      </a:r>
                      <a:r>
                        <a:rPr lang="en-US" sz="1800" dirty="0"/>
                        <a:t>vs. special interests.</a:t>
                      </a:r>
                    </a:p>
                  </a:txBody>
                  <a:tcPr/>
                </a:tc>
                <a:tc>
                  <a:txBody>
                    <a:bodyPr/>
                    <a:lstStyle/>
                    <a:p>
                      <a:pPr marL="0" indent="0">
                        <a:buNone/>
                      </a:pPr>
                      <a:r>
                        <a:rPr lang="en-US" sz="1600" b="1" dirty="0"/>
                        <a:t>Supreme Court decisions </a:t>
                      </a:r>
                      <a:r>
                        <a:rPr lang="en-US" sz="1600" dirty="0"/>
                        <a:t>(</a:t>
                      </a:r>
                      <a:r>
                        <a:rPr lang="en-US" sz="1600" i="1" dirty="0"/>
                        <a:t>Bellotti, </a:t>
                      </a:r>
                      <a:r>
                        <a:rPr lang="en-US" sz="1600" b="1" i="1" dirty="0"/>
                        <a:t>Citizens United</a:t>
                      </a:r>
                      <a:r>
                        <a:rPr lang="en-US" sz="1600" dirty="0"/>
                        <a:t>) declare corporations as persons and </a:t>
                      </a:r>
                      <a:r>
                        <a:rPr lang="en-US" sz="1600" b="1" dirty="0"/>
                        <a:t>equate money with speech.</a:t>
                      </a:r>
                    </a:p>
                    <a:p>
                      <a:pPr marL="0" indent="0">
                        <a:buNone/>
                      </a:pPr>
                      <a:endParaRPr lang="en-US" sz="1600" dirty="0"/>
                    </a:p>
                    <a:p>
                      <a:pPr marL="0" indent="0">
                        <a:buNone/>
                      </a:pPr>
                      <a:r>
                        <a:rPr lang="en-US" sz="1600" b="1" dirty="0"/>
                        <a:t>Supreme Court </a:t>
                      </a:r>
                      <a:r>
                        <a:rPr lang="en-US" sz="1600" b="1" i="1" dirty="0"/>
                        <a:t>McDonnell </a:t>
                      </a:r>
                      <a:r>
                        <a:rPr lang="en-US" sz="1600" dirty="0"/>
                        <a:t>decision blurs line between </a:t>
                      </a:r>
                      <a:r>
                        <a:rPr lang="en-US" sz="1600" b="1" dirty="0"/>
                        <a:t>“gifts” and bribes</a:t>
                      </a:r>
                      <a:r>
                        <a:rPr lang="en-US" sz="1600" dirty="0"/>
                        <a:t>.</a:t>
                      </a:r>
                    </a:p>
                    <a:p>
                      <a:pPr marL="0" indent="0">
                        <a:buNone/>
                      </a:pPr>
                      <a:endParaRPr lang="en-US" sz="1600" dirty="0"/>
                    </a:p>
                    <a:p>
                      <a:pPr marL="0" indent="0">
                        <a:buNone/>
                      </a:pPr>
                      <a:r>
                        <a:rPr lang="en-US" sz="1600" b="1" dirty="0"/>
                        <a:t>Industry-Congress co-dependency</a:t>
                      </a:r>
                      <a:r>
                        <a:rPr lang="en-US" sz="1600" dirty="0"/>
                        <a:t>: defense contractors and legislators </a:t>
                      </a:r>
                      <a:r>
                        <a:rPr lang="en-US" sz="1600" b="1" dirty="0"/>
                        <a:t>lavish benefits </a:t>
                      </a:r>
                      <a:r>
                        <a:rPr lang="en-US" sz="1600" dirty="0"/>
                        <a:t>upon each other.</a:t>
                      </a:r>
                    </a:p>
                    <a:p>
                      <a:pPr marL="0" indent="0">
                        <a:buNone/>
                      </a:pPr>
                      <a:endParaRPr lang="en-US" sz="1600" dirty="0"/>
                    </a:p>
                    <a:p>
                      <a:pPr marL="0" indent="0">
                        <a:buNone/>
                      </a:pPr>
                      <a:endParaRPr lang="en-US" sz="1600" dirty="0"/>
                    </a:p>
                    <a:p>
                      <a:pPr marL="0" indent="0">
                        <a:buNone/>
                      </a:pPr>
                      <a:endParaRPr lang="en-US" sz="1600" dirty="0"/>
                    </a:p>
                  </a:txBody>
                  <a:tcPr/>
                </a:tc>
                <a:tc>
                  <a:txBody>
                    <a:bodyPr/>
                    <a:lstStyle/>
                    <a:p>
                      <a:endParaRPr lang="en-US"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41389251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A8F68C-DC26-152B-E1AF-AE6F4CE9CE68}"/>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E2CB7E2F-B42D-7927-A5BD-28FA255E789D}"/>
              </a:ext>
            </a:extLst>
          </p:cNvPr>
          <p:cNvGraphicFramePr>
            <a:graphicFrameLocks noGrp="1"/>
          </p:cNvGraphicFramePr>
          <p:nvPr>
            <p:extLst>
              <p:ext uri="{D42A27DB-BD31-4B8C-83A1-F6EECF244321}">
                <p14:modId xmlns:p14="http://schemas.microsoft.com/office/powerpoint/2010/main" val="220499019"/>
              </p:ext>
            </p:extLst>
          </p:nvPr>
        </p:nvGraphicFramePr>
        <p:xfrm>
          <a:off x="495300" y="990600"/>
          <a:ext cx="8153400" cy="5013960"/>
        </p:xfrm>
        <a:graphic>
          <a:graphicData uri="http://schemas.openxmlformats.org/drawingml/2006/table">
            <a:tbl>
              <a:tblPr firstRow="1" bandRow="1">
                <a:tableStyleId>{5C22544A-7EE6-4342-B048-85BDC9FD1C3A}</a:tableStyleId>
              </a:tblPr>
              <a:tblGrid>
                <a:gridCol w="1943100">
                  <a:extLst>
                    <a:ext uri="{9D8B030D-6E8A-4147-A177-3AD203B41FA5}">
                      <a16:colId xmlns:a16="http://schemas.microsoft.com/office/drawing/2014/main" val="673049435"/>
                    </a:ext>
                  </a:extLst>
                </a:gridCol>
                <a:gridCol w="3657600">
                  <a:extLst>
                    <a:ext uri="{9D8B030D-6E8A-4147-A177-3AD203B41FA5}">
                      <a16:colId xmlns:a16="http://schemas.microsoft.com/office/drawing/2014/main" val="813781105"/>
                    </a:ext>
                  </a:extLst>
                </a:gridCol>
                <a:gridCol w="2552700">
                  <a:extLst>
                    <a:ext uri="{9D8B030D-6E8A-4147-A177-3AD203B41FA5}">
                      <a16:colId xmlns:a16="http://schemas.microsoft.com/office/drawing/2014/main" val="1769173084"/>
                    </a:ext>
                  </a:extLst>
                </a:gridCol>
              </a:tblGrid>
              <a:tr h="533400">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220980">
                <a:tc>
                  <a:txBody>
                    <a:bodyPr/>
                    <a:lstStyle/>
                    <a:p>
                      <a:pPr marL="0" indent="0">
                        <a:buNone/>
                      </a:pPr>
                      <a:r>
                        <a:rPr lang="en-US" dirty="0"/>
                        <a:t>4</a:t>
                      </a:r>
                    </a:p>
                    <a:p>
                      <a:pPr marL="0" indent="0">
                        <a:buNone/>
                      </a:pPr>
                      <a:r>
                        <a:rPr lang="en-US" sz="2000" b="1" dirty="0"/>
                        <a:t>Communal</a:t>
                      </a:r>
                      <a:r>
                        <a:rPr lang="en-US" sz="2000" dirty="0"/>
                        <a:t> Facet</a:t>
                      </a:r>
                    </a:p>
                    <a:p>
                      <a:pPr marL="0" indent="0">
                        <a:buFontTx/>
                        <a:buNone/>
                      </a:pPr>
                      <a:endParaRPr lang="en-US" dirty="0"/>
                    </a:p>
                    <a:p>
                      <a:pPr marL="0" indent="0">
                        <a:buFontTx/>
                        <a:buNone/>
                      </a:pPr>
                      <a:r>
                        <a:rPr lang="en-US" sz="1800" dirty="0"/>
                        <a:t>-government decisions made with deliberation and </a:t>
                      </a:r>
                      <a:r>
                        <a:rPr lang="en-US" sz="1800" b="1" dirty="0"/>
                        <a:t>in common interest </a:t>
                      </a:r>
                      <a:r>
                        <a:rPr lang="en-US" sz="1800" dirty="0"/>
                        <a:t>vs. special interests.</a:t>
                      </a:r>
                    </a:p>
                  </a:txBody>
                  <a:tcPr/>
                </a:tc>
                <a:tc>
                  <a:txBody>
                    <a:bodyPr/>
                    <a:lstStyle/>
                    <a:p>
                      <a:pPr marL="0" indent="0">
                        <a:buNone/>
                      </a:pPr>
                      <a:r>
                        <a:rPr lang="en-US" sz="1600" b="1" dirty="0"/>
                        <a:t>Supreme Court decisions </a:t>
                      </a:r>
                      <a:r>
                        <a:rPr lang="en-US" sz="1600" dirty="0"/>
                        <a:t>(</a:t>
                      </a:r>
                      <a:r>
                        <a:rPr lang="en-US" sz="1600" i="1" dirty="0"/>
                        <a:t>Bellotti, </a:t>
                      </a:r>
                      <a:r>
                        <a:rPr lang="en-US" sz="1600" b="1" i="1" dirty="0"/>
                        <a:t>Citizens United</a:t>
                      </a:r>
                      <a:r>
                        <a:rPr lang="en-US" sz="1600" dirty="0"/>
                        <a:t>) declare corporations as persons and </a:t>
                      </a:r>
                      <a:r>
                        <a:rPr lang="en-US" sz="1600" b="1" dirty="0"/>
                        <a:t>equate money with speech.</a:t>
                      </a:r>
                    </a:p>
                    <a:p>
                      <a:pPr marL="0" indent="0">
                        <a:buNone/>
                      </a:pPr>
                      <a:endParaRPr lang="en-US" sz="1600" dirty="0"/>
                    </a:p>
                    <a:p>
                      <a:pPr marL="0" indent="0">
                        <a:buNone/>
                      </a:pPr>
                      <a:r>
                        <a:rPr lang="en-US" sz="1600" b="1" dirty="0"/>
                        <a:t>Supreme Court </a:t>
                      </a:r>
                      <a:r>
                        <a:rPr lang="en-US" sz="1600" b="1" i="1" dirty="0"/>
                        <a:t>McDonnell </a:t>
                      </a:r>
                      <a:r>
                        <a:rPr lang="en-US" sz="1600" dirty="0"/>
                        <a:t>decision blurs line between </a:t>
                      </a:r>
                      <a:r>
                        <a:rPr lang="en-US" sz="1600" b="1" dirty="0"/>
                        <a:t>“gifts” and bribes</a:t>
                      </a:r>
                      <a:r>
                        <a:rPr lang="en-US" sz="1600" dirty="0"/>
                        <a:t>.</a:t>
                      </a:r>
                    </a:p>
                    <a:p>
                      <a:pPr marL="0" indent="0">
                        <a:buNone/>
                      </a:pPr>
                      <a:endParaRPr lang="en-US" sz="1600" dirty="0"/>
                    </a:p>
                    <a:p>
                      <a:pPr marL="0" indent="0">
                        <a:buNone/>
                      </a:pPr>
                      <a:r>
                        <a:rPr lang="en-US" sz="1600" b="1" dirty="0"/>
                        <a:t>Industry-Congress co-dependency</a:t>
                      </a:r>
                      <a:r>
                        <a:rPr lang="en-US" sz="1600" dirty="0"/>
                        <a:t>: defense contractors and legislators </a:t>
                      </a:r>
                      <a:r>
                        <a:rPr lang="en-US" sz="1600" b="1" dirty="0"/>
                        <a:t>lavish benefits </a:t>
                      </a:r>
                      <a:r>
                        <a:rPr lang="en-US" sz="1600" dirty="0"/>
                        <a:t>upon each other.</a:t>
                      </a:r>
                    </a:p>
                    <a:p>
                      <a:pPr marL="0" indent="0">
                        <a:buNone/>
                      </a:pPr>
                      <a:endParaRPr lang="en-US" sz="1600" dirty="0"/>
                    </a:p>
                    <a:p>
                      <a:pPr marL="0" indent="0">
                        <a:buNone/>
                      </a:pPr>
                      <a:r>
                        <a:rPr lang="en-US" sz="1600" b="1" dirty="0"/>
                        <a:t>Populist politicians attack universities</a:t>
                      </a:r>
                      <a:r>
                        <a:rPr lang="en-US" sz="1600" dirty="0"/>
                        <a:t>, thus weakening an institution that benefits society in general.</a:t>
                      </a:r>
                    </a:p>
                    <a:p>
                      <a:pPr marL="0" indent="0">
                        <a:buNone/>
                      </a:pPr>
                      <a:endParaRPr lang="en-US" sz="1600" dirty="0"/>
                    </a:p>
                    <a:p>
                      <a:pPr marL="0" indent="0">
                        <a:buNone/>
                      </a:pPr>
                      <a:endParaRPr lang="en-US" sz="1600" dirty="0"/>
                    </a:p>
                  </a:txBody>
                  <a:tcPr/>
                </a:tc>
                <a:tc>
                  <a:txBody>
                    <a:bodyPr/>
                    <a:lstStyle/>
                    <a:p>
                      <a:endParaRPr lang="en-US"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1067914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395D3A-A28C-E337-7E1D-7ACD83349136}"/>
            </a:ext>
          </a:extLst>
        </p:cNvPr>
        <p:cNvGrpSpPr/>
        <p:nvPr/>
      </p:nvGrpSpPr>
      <p:grpSpPr>
        <a:xfrm>
          <a:off x="0" y="0"/>
          <a:ext cx="0" cy="0"/>
          <a:chOff x="0" y="0"/>
          <a:chExt cx="0" cy="0"/>
        </a:xfrm>
      </p:grpSpPr>
      <p:graphicFrame>
        <p:nvGraphicFramePr>
          <p:cNvPr id="12" name="Table 11">
            <a:extLst>
              <a:ext uri="{FF2B5EF4-FFF2-40B4-BE49-F238E27FC236}">
                <a16:creationId xmlns:a16="http://schemas.microsoft.com/office/drawing/2014/main" id="{2C51B238-90D0-AE35-0BE7-5CD1329543E6}"/>
              </a:ext>
            </a:extLst>
          </p:cNvPr>
          <p:cNvGraphicFramePr>
            <a:graphicFrameLocks noGrp="1"/>
          </p:cNvGraphicFramePr>
          <p:nvPr/>
        </p:nvGraphicFramePr>
        <p:xfrm>
          <a:off x="1524000" y="1397000"/>
          <a:ext cx="6096000" cy="3708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474736213"/>
                    </a:ext>
                  </a:extLst>
                </a:gridCol>
                <a:gridCol w="3048000">
                  <a:extLst>
                    <a:ext uri="{9D8B030D-6E8A-4147-A177-3AD203B41FA5}">
                      <a16:colId xmlns:a16="http://schemas.microsoft.com/office/drawing/2014/main" val="2665307796"/>
                    </a:ext>
                  </a:extLst>
                </a:gridCol>
              </a:tblGrid>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3686273576"/>
                  </a:ext>
                </a:extLst>
              </a:tr>
            </a:tbl>
          </a:graphicData>
        </a:graphic>
      </p:graphicFrame>
      <p:graphicFrame>
        <p:nvGraphicFramePr>
          <p:cNvPr id="13" name="Table 12">
            <a:extLst>
              <a:ext uri="{FF2B5EF4-FFF2-40B4-BE49-F238E27FC236}">
                <a16:creationId xmlns:a16="http://schemas.microsoft.com/office/drawing/2014/main" id="{CAD82CB3-BF4D-0C54-E42F-B1D06869B59F}"/>
              </a:ext>
            </a:extLst>
          </p:cNvPr>
          <p:cNvGraphicFramePr>
            <a:graphicFrameLocks noGrp="1"/>
          </p:cNvGraphicFramePr>
          <p:nvPr/>
        </p:nvGraphicFramePr>
        <p:xfrm>
          <a:off x="533400" y="914400"/>
          <a:ext cx="7848600" cy="4434530"/>
        </p:xfrm>
        <a:graphic>
          <a:graphicData uri="http://schemas.openxmlformats.org/drawingml/2006/table">
            <a:tbl>
              <a:tblPr firstRow="1" bandRow="1">
                <a:tableStyleId>{5C22544A-7EE6-4342-B048-85BDC9FD1C3A}</a:tableStyleId>
              </a:tblPr>
              <a:tblGrid>
                <a:gridCol w="3924300">
                  <a:extLst>
                    <a:ext uri="{9D8B030D-6E8A-4147-A177-3AD203B41FA5}">
                      <a16:colId xmlns:a16="http://schemas.microsoft.com/office/drawing/2014/main" val="3725705274"/>
                    </a:ext>
                  </a:extLst>
                </a:gridCol>
                <a:gridCol w="3924300">
                  <a:extLst>
                    <a:ext uri="{9D8B030D-6E8A-4147-A177-3AD203B41FA5}">
                      <a16:colId xmlns:a16="http://schemas.microsoft.com/office/drawing/2014/main" val="3208099658"/>
                    </a:ext>
                  </a:extLst>
                </a:gridCol>
              </a:tblGrid>
              <a:tr h="1370830">
                <a:tc>
                  <a:txBody>
                    <a:bodyPr/>
                    <a:lstStyle/>
                    <a:p>
                      <a:pPr algn="ctr"/>
                      <a:endParaRPr lang="en-US" sz="2400" dirty="0"/>
                    </a:p>
                    <a:p>
                      <a:pPr algn="ctr"/>
                      <a:r>
                        <a:rPr lang="en-US" sz="2400" dirty="0"/>
                        <a:t>Legal Threats</a:t>
                      </a:r>
                    </a:p>
                    <a:p>
                      <a:pPr algn="ctr"/>
                      <a:endParaRPr lang="en-US" sz="1600" dirty="0"/>
                    </a:p>
                    <a:p>
                      <a:pPr algn="ctr"/>
                      <a:r>
                        <a:rPr lang="en-US" sz="1600" dirty="0"/>
                        <a:t>Constitution, Court Cases, Laws</a:t>
                      </a:r>
                    </a:p>
                  </a:txBody>
                  <a:tcPr/>
                </a:tc>
                <a:tc>
                  <a:txBody>
                    <a:bodyPr/>
                    <a:lstStyle/>
                    <a:p>
                      <a:pPr algn="ctr"/>
                      <a:endParaRPr lang="en-US" sz="2400" dirty="0"/>
                    </a:p>
                    <a:p>
                      <a:pPr algn="ctr"/>
                      <a:r>
                        <a:rPr lang="en-US" sz="2400" dirty="0"/>
                        <a:t>Societal Threats</a:t>
                      </a:r>
                    </a:p>
                    <a:p>
                      <a:pPr algn="ctr"/>
                      <a:endParaRPr lang="en-US" sz="1600" dirty="0"/>
                    </a:p>
                    <a:p>
                      <a:pPr algn="ctr"/>
                      <a:r>
                        <a:rPr lang="en-US" sz="1600" dirty="0"/>
                        <a:t>Socioeconomic &amp; Political Forces,</a:t>
                      </a:r>
                    </a:p>
                    <a:p>
                      <a:pPr algn="ctr"/>
                      <a:r>
                        <a:rPr lang="en-US" sz="1600" dirty="0"/>
                        <a:t>Cultural Values &amp; Beliefs</a:t>
                      </a:r>
                    </a:p>
                    <a:p>
                      <a:pPr algn="ctr"/>
                      <a:endParaRPr lang="en-US" sz="1600" dirty="0"/>
                    </a:p>
                  </a:txBody>
                  <a:tcPr/>
                </a:tc>
                <a:extLst>
                  <a:ext uri="{0D108BD9-81ED-4DB2-BD59-A6C34878D82A}">
                    <a16:rowId xmlns:a16="http://schemas.microsoft.com/office/drawing/2014/main" val="1808539943"/>
                  </a:ext>
                </a:extLst>
              </a:tr>
              <a:tr h="527242">
                <a:tc gridSpan="2">
                  <a:txBody>
                    <a:bodyPr/>
                    <a:lstStyle/>
                    <a:p>
                      <a:pPr algn="ctr"/>
                      <a:r>
                        <a:rPr lang="en-US" sz="2400" dirty="0"/>
                        <a:t>1  Electoral Facet</a:t>
                      </a:r>
                    </a:p>
                  </a:txBody>
                  <a:tcPr/>
                </a:tc>
                <a:tc hMerge="1">
                  <a:txBody>
                    <a:bodyPr/>
                    <a:lstStyle/>
                    <a:p>
                      <a:endParaRPr lang="en-US"/>
                    </a:p>
                  </a:txBody>
                  <a:tcPr/>
                </a:tc>
                <a:extLst>
                  <a:ext uri="{0D108BD9-81ED-4DB2-BD59-A6C34878D82A}">
                    <a16:rowId xmlns:a16="http://schemas.microsoft.com/office/drawing/2014/main" val="2986469233"/>
                  </a:ext>
                </a:extLst>
              </a:tr>
              <a:tr h="527242">
                <a:tc gridSpan="2">
                  <a:txBody>
                    <a:bodyPr/>
                    <a:lstStyle/>
                    <a:p>
                      <a:pPr algn="ctr"/>
                      <a:r>
                        <a:rPr lang="en-US" sz="2400" dirty="0"/>
                        <a:t>2  Egalitarian Facet</a:t>
                      </a:r>
                    </a:p>
                  </a:txBody>
                  <a:tcPr/>
                </a:tc>
                <a:tc hMerge="1">
                  <a:txBody>
                    <a:bodyPr/>
                    <a:lstStyle/>
                    <a:p>
                      <a:endParaRPr lang="en-US"/>
                    </a:p>
                  </a:txBody>
                  <a:tcPr/>
                </a:tc>
                <a:extLst>
                  <a:ext uri="{0D108BD9-81ED-4DB2-BD59-A6C34878D82A}">
                    <a16:rowId xmlns:a16="http://schemas.microsoft.com/office/drawing/2014/main" val="1995255218"/>
                  </a:ext>
                </a:extLst>
              </a:tr>
              <a:tr h="527242">
                <a:tc gridSpan="2">
                  <a:txBody>
                    <a:bodyPr/>
                    <a:lstStyle/>
                    <a:p>
                      <a:pPr algn="ctr"/>
                      <a:r>
                        <a:rPr lang="en-US" sz="2400" dirty="0"/>
                        <a:t>3  Civil Liberties Facet</a:t>
                      </a:r>
                    </a:p>
                  </a:txBody>
                  <a:tcPr/>
                </a:tc>
                <a:tc hMerge="1">
                  <a:txBody>
                    <a:bodyPr/>
                    <a:lstStyle/>
                    <a:p>
                      <a:endParaRPr lang="en-US"/>
                    </a:p>
                  </a:txBody>
                  <a:tcPr/>
                </a:tc>
                <a:extLst>
                  <a:ext uri="{0D108BD9-81ED-4DB2-BD59-A6C34878D82A}">
                    <a16:rowId xmlns:a16="http://schemas.microsoft.com/office/drawing/2014/main" val="4258528440"/>
                  </a:ext>
                </a:extLst>
              </a:tr>
              <a:tr h="527242">
                <a:tc gridSpan="2">
                  <a:txBody>
                    <a:bodyPr/>
                    <a:lstStyle/>
                    <a:p>
                      <a:pPr algn="ctr"/>
                      <a:r>
                        <a:rPr lang="en-US" sz="2400" dirty="0"/>
                        <a:t>4  Communal Facet</a:t>
                      </a:r>
                    </a:p>
                  </a:txBody>
                  <a:tcPr/>
                </a:tc>
                <a:tc hMerge="1">
                  <a:txBody>
                    <a:bodyPr/>
                    <a:lstStyle/>
                    <a:p>
                      <a:endParaRPr lang="en-US"/>
                    </a:p>
                  </a:txBody>
                  <a:tcPr/>
                </a:tc>
                <a:extLst>
                  <a:ext uri="{0D108BD9-81ED-4DB2-BD59-A6C34878D82A}">
                    <a16:rowId xmlns:a16="http://schemas.microsoft.com/office/drawing/2014/main" val="3478451653"/>
                  </a:ext>
                </a:extLst>
              </a:tr>
              <a:tr h="527242">
                <a:tc gridSpan="2">
                  <a:txBody>
                    <a:bodyPr/>
                    <a:lstStyle/>
                    <a:p>
                      <a:pPr algn="ctr"/>
                      <a:r>
                        <a:rPr lang="en-US" sz="2400" dirty="0"/>
                        <a:t>5  Existential Facet</a:t>
                      </a:r>
                    </a:p>
                  </a:txBody>
                  <a:tcPr/>
                </a:tc>
                <a:tc hMerge="1">
                  <a:txBody>
                    <a:bodyPr/>
                    <a:lstStyle/>
                    <a:p>
                      <a:endParaRPr lang="en-US"/>
                    </a:p>
                  </a:txBody>
                  <a:tcPr/>
                </a:tc>
                <a:extLst>
                  <a:ext uri="{0D108BD9-81ED-4DB2-BD59-A6C34878D82A}">
                    <a16:rowId xmlns:a16="http://schemas.microsoft.com/office/drawing/2014/main" val="2232086689"/>
                  </a:ext>
                </a:extLst>
              </a:tr>
            </a:tbl>
          </a:graphicData>
        </a:graphic>
      </p:graphicFrame>
    </p:spTree>
    <p:extLst>
      <p:ext uri="{BB962C8B-B14F-4D97-AF65-F5344CB8AC3E}">
        <p14:creationId xmlns:p14="http://schemas.microsoft.com/office/powerpoint/2010/main" val="33816289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B4A6EA-ABBF-0481-E59A-2518A1BF9C1A}"/>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A5C4C1E-F0B2-DCF1-39BD-FC85BB8F08BA}"/>
              </a:ext>
            </a:extLst>
          </p:cNvPr>
          <p:cNvGraphicFramePr>
            <a:graphicFrameLocks noGrp="1"/>
          </p:cNvGraphicFramePr>
          <p:nvPr>
            <p:extLst>
              <p:ext uri="{D42A27DB-BD31-4B8C-83A1-F6EECF244321}">
                <p14:modId xmlns:p14="http://schemas.microsoft.com/office/powerpoint/2010/main" val="3655798146"/>
              </p:ext>
            </p:extLst>
          </p:nvPr>
        </p:nvGraphicFramePr>
        <p:xfrm>
          <a:off x="495300" y="990600"/>
          <a:ext cx="8153400" cy="5029200"/>
        </p:xfrm>
        <a:graphic>
          <a:graphicData uri="http://schemas.openxmlformats.org/drawingml/2006/table">
            <a:tbl>
              <a:tblPr firstRow="1" bandRow="1">
                <a:tableStyleId>{5C22544A-7EE6-4342-B048-85BDC9FD1C3A}</a:tableStyleId>
              </a:tblPr>
              <a:tblGrid>
                <a:gridCol w="1943100">
                  <a:extLst>
                    <a:ext uri="{9D8B030D-6E8A-4147-A177-3AD203B41FA5}">
                      <a16:colId xmlns:a16="http://schemas.microsoft.com/office/drawing/2014/main" val="673049435"/>
                    </a:ext>
                  </a:extLst>
                </a:gridCol>
                <a:gridCol w="2438400">
                  <a:extLst>
                    <a:ext uri="{9D8B030D-6E8A-4147-A177-3AD203B41FA5}">
                      <a16:colId xmlns:a16="http://schemas.microsoft.com/office/drawing/2014/main" val="813781105"/>
                    </a:ext>
                  </a:extLst>
                </a:gridCol>
                <a:gridCol w="3771900">
                  <a:extLst>
                    <a:ext uri="{9D8B030D-6E8A-4147-A177-3AD203B41FA5}">
                      <a16:colId xmlns:a16="http://schemas.microsoft.com/office/drawing/2014/main" val="1769173084"/>
                    </a:ext>
                  </a:extLst>
                </a:gridCol>
              </a:tblGrid>
              <a:tr h="535899">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493301">
                <a:tc>
                  <a:txBody>
                    <a:bodyPr/>
                    <a:lstStyle/>
                    <a:p>
                      <a:pPr marL="0" indent="0">
                        <a:buNone/>
                      </a:pPr>
                      <a:r>
                        <a:rPr lang="en-US" dirty="0"/>
                        <a:t>4</a:t>
                      </a:r>
                    </a:p>
                    <a:p>
                      <a:pPr marL="0" indent="0">
                        <a:buNone/>
                      </a:pPr>
                      <a:r>
                        <a:rPr lang="en-US" sz="2000" b="1" dirty="0"/>
                        <a:t>Communal</a:t>
                      </a:r>
                      <a:r>
                        <a:rPr lang="en-US" sz="2000" dirty="0"/>
                        <a:t> Facet</a:t>
                      </a:r>
                    </a:p>
                    <a:p>
                      <a:pPr marL="0" indent="0">
                        <a:buFontTx/>
                        <a:buNone/>
                      </a:pPr>
                      <a:endParaRPr lang="en-US" dirty="0"/>
                    </a:p>
                    <a:p>
                      <a:pPr marL="0" indent="0">
                        <a:buFontTx/>
                        <a:buNone/>
                      </a:pPr>
                      <a:r>
                        <a:rPr lang="en-US" sz="1800" dirty="0"/>
                        <a:t>-government decisions made with deliberation and </a:t>
                      </a:r>
                      <a:r>
                        <a:rPr lang="en-US" sz="1800" b="1" dirty="0"/>
                        <a:t>in common interest </a:t>
                      </a:r>
                      <a:r>
                        <a:rPr lang="en-US" sz="1800" dirty="0"/>
                        <a:t>vs. special interests.</a:t>
                      </a:r>
                    </a:p>
                  </a:txBody>
                  <a:tcPr/>
                </a:tc>
                <a:tc>
                  <a:txBody>
                    <a:bodyPr/>
                    <a:lstStyle/>
                    <a:p>
                      <a:pPr marL="0" indent="0">
                        <a:buNone/>
                      </a:pPr>
                      <a:endParaRPr lang="en-US" sz="1600" dirty="0"/>
                    </a:p>
                    <a:p>
                      <a:pPr marL="0" indent="0">
                        <a:buNone/>
                      </a:pPr>
                      <a:endParaRPr lang="en-US" sz="1600" dirty="0"/>
                    </a:p>
                  </a:txBody>
                  <a:tcPr/>
                </a:tc>
                <a:tc>
                  <a:txBody>
                    <a:bodyPr/>
                    <a:lstStyle/>
                    <a:p>
                      <a:r>
                        <a:rPr lang="en-US" sz="1600" b="1" dirty="0"/>
                        <a:t>Lobbyists overwhelm legislative deliberation</a:t>
                      </a:r>
                      <a:r>
                        <a:rPr lang="en-US" sz="1600" dirty="0"/>
                        <a:t>, favor </a:t>
                      </a:r>
                      <a:r>
                        <a:rPr lang="en-US" sz="1600" b="1" dirty="0"/>
                        <a:t>special interests </a:t>
                      </a:r>
                      <a:r>
                        <a:rPr lang="en-US" sz="1600" dirty="0"/>
                        <a:t>vs. common good.</a:t>
                      </a:r>
                    </a:p>
                    <a:p>
                      <a:endParaRPr lang="en-US" sz="1600" dirty="0"/>
                    </a:p>
                    <a:p>
                      <a:endParaRPr lang="en-US" sz="1600"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33175798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F6A3F8-808C-2FD7-ECCD-4CBAC186BEA2}"/>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4A731FC-D754-0232-687E-63AB8A67E5D1}"/>
              </a:ext>
            </a:extLst>
          </p:cNvPr>
          <p:cNvGraphicFramePr>
            <a:graphicFrameLocks noGrp="1"/>
          </p:cNvGraphicFramePr>
          <p:nvPr>
            <p:extLst>
              <p:ext uri="{D42A27DB-BD31-4B8C-83A1-F6EECF244321}">
                <p14:modId xmlns:p14="http://schemas.microsoft.com/office/powerpoint/2010/main" val="713563111"/>
              </p:ext>
            </p:extLst>
          </p:nvPr>
        </p:nvGraphicFramePr>
        <p:xfrm>
          <a:off x="495300" y="990600"/>
          <a:ext cx="8153400" cy="5029200"/>
        </p:xfrm>
        <a:graphic>
          <a:graphicData uri="http://schemas.openxmlformats.org/drawingml/2006/table">
            <a:tbl>
              <a:tblPr firstRow="1" bandRow="1">
                <a:tableStyleId>{5C22544A-7EE6-4342-B048-85BDC9FD1C3A}</a:tableStyleId>
              </a:tblPr>
              <a:tblGrid>
                <a:gridCol w="1943100">
                  <a:extLst>
                    <a:ext uri="{9D8B030D-6E8A-4147-A177-3AD203B41FA5}">
                      <a16:colId xmlns:a16="http://schemas.microsoft.com/office/drawing/2014/main" val="673049435"/>
                    </a:ext>
                  </a:extLst>
                </a:gridCol>
                <a:gridCol w="2438400">
                  <a:extLst>
                    <a:ext uri="{9D8B030D-6E8A-4147-A177-3AD203B41FA5}">
                      <a16:colId xmlns:a16="http://schemas.microsoft.com/office/drawing/2014/main" val="813781105"/>
                    </a:ext>
                  </a:extLst>
                </a:gridCol>
                <a:gridCol w="3771900">
                  <a:extLst>
                    <a:ext uri="{9D8B030D-6E8A-4147-A177-3AD203B41FA5}">
                      <a16:colId xmlns:a16="http://schemas.microsoft.com/office/drawing/2014/main" val="1769173084"/>
                    </a:ext>
                  </a:extLst>
                </a:gridCol>
              </a:tblGrid>
              <a:tr h="535898">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493302">
                <a:tc>
                  <a:txBody>
                    <a:bodyPr/>
                    <a:lstStyle/>
                    <a:p>
                      <a:pPr marL="0" indent="0">
                        <a:buNone/>
                      </a:pPr>
                      <a:r>
                        <a:rPr lang="en-US" dirty="0"/>
                        <a:t>4</a:t>
                      </a:r>
                    </a:p>
                    <a:p>
                      <a:pPr marL="0" indent="0">
                        <a:buNone/>
                      </a:pPr>
                      <a:r>
                        <a:rPr lang="en-US" sz="2000" b="1" dirty="0"/>
                        <a:t>Communal</a:t>
                      </a:r>
                      <a:r>
                        <a:rPr lang="en-US" sz="2000" dirty="0"/>
                        <a:t> Facet</a:t>
                      </a:r>
                    </a:p>
                    <a:p>
                      <a:pPr marL="0" indent="0">
                        <a:buFontTx/>
                        <a:buNone/>
                      </a:pPr>
                      <a:endParaRPr lang="en-US" dirty="0"/>
                    </a:p>
                    <a:p>
                      <a:pPr marL="0" indent="0">
                        <a:buFontTx/>
                        <a:buNone/>
                      </a:pPr>
                      <a:r>
                        <a:rPr lang="en-US" sz="1800" dirty="0"/>
                        <a:t>-government decisions made with deliberation and </a:t>
                      </a:r>
                      <a:r>
                        <a:rPr lang="en-US" sz="1800" b="1" dirty="0"/>
                        <a:t>in common interest </a:t>
                      </a:r>
                      <a:r>
                        <a:rPr lang="en-US" sz="1800" dirty="0"/>
                        <a:t>vs. special interests.</a:t>
                      </a:r>
                    </a:p>
                  </a:txBody>
                  <a:tcPr/>
                </a:tc>
                <a:tc>
                  <a:txBody>
                    <a:bodyPr/>
                    <a:lstStyle/>
                    <a:p>
                      <a:pPr marL="0" indent="0">
                        <a:buNone/>
                      </a:pPr>
                      <a:endParaRPr lang="en-US" sz="1600" dirty="0"/>
                    </a:p>
                    <a:p>
                      <a:pPr marL="0" indent="0">
                        <a:buNone/>
                      </a:pPr>
                      <a:endParaRPr lang="en-US" sz="1600" dirty="0"/>
                    </a:p>
                  </a:txBody>
                  <a:tcPr/>
                </a:tc>
                <a:tc>
                  <a:txBody>
                    <a:bodyPr/>
                    <a:lstStyle/>
                    <a:p>
                      <a:r>
                        <a:rPr lang="en-US" sz="1600" b="1" dirty="0"/>
                        <a:t>Lobbyists overwhelm legislative deliberation</a:t>
                      </a:r>
                      <a:r>
                        <a:rPr lang="en-US" sz="1600" dirty="0"/>
                        <a:t>, favor </a:t>
                      </a:r>
                      <a:r>
                        <a:rPr lang="en-US" sz="1600" b="1" dirty="0"/>
                        <a:t>special interests </a:t>
                      </a:r>
                      <a:r>
                        <a:rPr lang="en-US" sz="1600" dirty="0"/>
                        <a:t>vs. common good.</a:t>
                      </a:r>
                    </a:p>
                    <a:p>
                      <a:endParaRPr lang="en-US" sz="1600" dirty="0"/>
                    </a:p>
                    <a:p>
                      <a:r>
                        <a:rPr lang="en-US" sz="1600" b="1" dirty="0"/>
                        <a:t>Decline of the “Free Press</a:t>
                      </a:r>
                      <a:r>
                        <a:rPr lang="en-US" sz="1600" dirty="0"/>
                        <a:t>:” newspapers shrinking in numbers and influence—</a:t>
                      </a:r>
                      <a:r>
                        <a:rPr lang="en-US" sz="1600" b="1" dirty="0"/>
                        <a:t>less “informed electorate.”</a:t>
                      </a:r>
                    </a:p>
                    <a:p>
                      <a:endParaRPr lang="en-US" sz="1600" dirty="0"/>
                    </a:p>
                    <a:p>
                      <a:endParaRPr lang="en-US" sz="1600"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24881903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DFCE67-7036-3BF6-9D21-47CE3EA31198}"/>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2A163AE-C3C9-DD8D-094C-410A3C0A1B3C}"/>
              </a:ext>
            </a:extLst>
          </p:cNvPr>
          <p:cNvGraphicFramePr>
            <a:graphicFrameLocks noGrp="1"/>
          </p:cNvGraphicFramePr>
          <p:nvPr>
            <p:extLst>
              <p:ext uri="{D42A27DB-BD31-4B8C-83A1-F6EECF244321}">
                <p14:modId xmlns:p14="http://schemas.microsoft.com/office/powerpoint/2010/main" val="712818813"/>
              </p:ext>
            </p:extLst>
          </p:nvPr>
        </p:nvGraphicFramePr>
        <p:xfrm>
          <a:off x="495300" y="990600"/>
          <a:ext cx="8153400" cy="5029200"/>
        </p:xfrm>
        <a:graphic>
          <a:graphicData uri="http://schemas.openxmlformats.org/drawingml/2006/table">
            <a:tbl>
              <a:tblPr firstRow="1" bandRow="1">
                <a:tableStyleId>{5C22544A-7EE6-4342-B048-85BDC9FD1C3A}</a:tableStyleId>
              </a:tblPr>
              <a:tblGrid>
                <a:gridCol w="1943100">
                  <a:extLst>
                    <a:ext uri="{9D8B030D-6E8A-4147-A177-3AD203B41FA5}">
                      <a16:colId xmlns:a16="http://schemas.microsoft.com/office/drawing/2014/main" val="673049435"/>
                    </a:ext>
                  </a:extLst>
                </a:gridCol>
                <a:gridCol w="2438400">
                  <a:extLst>
                    <a:ext uri="{9D8B030D-6E8A-4147-A177-3AD203B41FA5}">
                      <a16:colId xmlns:a16="http://schemas.microsoft.com/office/drawing/2014/main" val="813781105"/>
                    </a:ext>
                  </a:extLst>
                </a:gridCol>
                <a:gridCol w="3771900">
                  <a:extLst>
                    <a:ext uri="{9D8B030D-6E8A-4147-A177-3AD203B41FA5}">
                      <a16:colId xmlns:a16="http://schemas.microsoft.com/office/drawing/2014/main" val="1769173084"/>
                    </a:ext>
                  </a:extLst>
                </a:gridCol>
              </a:tblGrid>
              <a:tr h="535899">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493301">
                <a:tc>
                  <a:txBody>
                    <a:bodyPr/>
                    <a:lstStyle/>
                    <a:p>
                      <a:pPr marL="0" indent="0">
                        <a:buNone/>
                      </a:pPr>
                      <a:r>
                        <a:rPr lang="en-US" dirty="0"/>
                        <a:t>4</a:t>
                      </a:r>
                    </a:p>
                    <a:p>
                      <a:pPr marL="0" indent="0">
                        <a:buNone/>
                      </a:pPr>
                      <a:r>
                        <a:rPr lang="en-US" sz="2000" b="1" dirty="0"/>
                        <a:t>Communal</a:t>
                      </a:r>
                      <a:r>
                        <a:rPr lang="en-US" sz="2000" dirty="0"/>
                        <a:t> Facet</a:t>
                      </a:r>
                    </a:p>
                    <a:p>
                      <a:pPr marL="0" indent="0">
                        <a:buFontTx/>
                        <a:buNone/>
                      </a:pPr>
                      <a:endParaRPr lang="en-US" dirty="0"/>
                    </a:p>
                    <a:p>
                      <a:pPr marL="0" indent="0">
                        <a:buFontTx/>
                        <a:buNone/>
                      </a:pPr>
                      <a:r>
                        <a:rPr lang="en-US" sz="1800" dirty="0"/>
                        <a:t>-government decisions made with deliberation and </a:t>
                      </a:r>
                      <a:r>
                        <a:rPr lang="en-US" sz="1800" b="1" dirty="0"/>
                        <a:t>in common interest </a:t>
                      </a:r>
                      <a:r>
                        <a:rPr lang="en-US" sz="1800" dirty="0"/>
                        <a:t>vs. special interests.</a:t>
                      </a:r>
                    </a:p>
                  </a:txBody>
                  <a:tcPr/>
                </a:tc>
                <a:tc>
                  <a:txBody>
                    <a:bodyPr/>
                    <a:lstStyle/>
                    <a:p>
                      <a:pPr marL="0" indent="0">
                        <a:buNone/>
                      </a:pPr>
                      <a:endParaRPr lang="en-US" sz="1600" dirty="0"/>
                    </a:p>
                    <a:p>
                      <a:pPr marL="0" indent="0">
                        <a:buNone/>
                      </a:pPr>
                      <a:endParaRPr lang="en-US" sz="1600" dirty="0"/>
                    </a:p>
                  </a:txBody>
                  <a:tcPr/>
                </a:tc>
                <a:tc>
                  <a:txBody>
                    <a:bodyPr/>
                    <a:lstStyle/>
                    <a:p>
                      <a:r>
                        <a:rPr lang="en-US" sz="1600" b="1" dirty="0"/>
                        <a:t>Lobbyists overwhelm legislative deliberation</a:t>
                      </a:r>
                      <a:r>
                        <a:rPr lang="en-US" sz="1600" dirty="0"/>
                        <a:t>, favor </a:t>
                      </a:r>
                      <a:r>
                        <a:rPr lang="en-US" sz="1600" b="1" dirty="0"/>
                        <a:t>special interests </a:t>
                      </a:r>
                      <a:r>
                        <a:rPr lang="en-US" sz="1600" dirty="0"/>
                        <a:t>vs. common good.</a:t>
                      </a:r>
                    </a:p>
                    <a:p>
                      <a:endParaRPr lang="en-US" sz="1600" dirty="0"/>
                    </a:p>
                    <a:p>
                      <a:r>
                        <a:rPr lang="en-US" sz="1600" b="1" dirty="0"/>
                        <a:t>Decline of the “Free Press</a:t>
                      </a:r>
                      <a:r>
                        <a:rPr lang="en-US" sz="1600" dirty="0"/>
                        <a:t>:” newspapers shrinking in numbers and influence—</a:t>
                      </a:r>
                      <a:r>
                        <a:rPr lang="en-US" sz="1600" b="1" dirty="0"/>
                        <a:t>less “informed electorate.”</a:t>
                      </a:r>
                    </a:p>
                    <a:p>
                      <a:endParaRPr lang="en-US" sz="1600" dirty="0"/>
                    </a:p>
                    <a:p>
                      <a:r>
                        <a:rPr lang="en-US" sz="1600" b="1" dirty="0"/>
                        <a:t>Corporate bias of mass media</a:t>
                      </a:r>
                      <a:r>
                        <a:rPr lang="en-US" sz="1600" dirty="0"/>
                        <a:t>: shareholder profits over public interest. </a:t>
                      </a:r>
                      <a:r>
                        <a:rPr lang="en-US" sz="1600" b="1" dirty="0"/>
                        <a:t>Talk radio radicalizes </a:t>
                      </a:r>
                      <a:r>
                        <a:rPr lang="en-US" sz="1600" dirty="0"/>
                        <a:t>AM radio audiences.</a:t>
                      </a:r>
                    </a:p>
                    <a:p>
                      <a:endParaRPr lang="en-US" sz="1600" dirty="0"/>
                    </a:p>
                    <a:p>
                      <a:endParaRPr lang="en-US" sz="1600"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24969961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2C0CAA-01DA-B466-1D95-FE5924742CCF}"/>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6422C00-4AAB-02AC-1A88-AE287F87ACA1}"/>
              </a:ext>
            </a:extLst>
          </p:cNvPr>
          <p:cNvGraphicFramePr>
            <a:graphicFrameLocks noGrp="1"/>
          </p:cNvGraphicFramePr>
          <p:nvPr>
            <p:extLst>
              <p:ext uri="{D42A27DB-BD31-4B8C-83A1-F6EECF244321}">
                <p14:modId xmlns:p14="http://schemas.microsoft.com/office/powerpoint/2010/main" val="476975763"/>
              </p:ext>
            </p:extLst>
          </p:nvPr>
        </p:nvGraphicFramePr>
        <p:xfrm>
          <a:off x="495300" y="990600"/>
          <a:ext cx="8153400" cy="5029200"/>
        </p:xfrm>
        <a:graphic>
          <a:graphicData uri="http://schemas.openxmlformats.org/drawingml/2006/table">
            <a:tbl>
              <a:tblPr firstRow="1" bandRow="1">
                <a:tableStyleId>{5C22544A-7EE6-4342-B048-85BDC9FD1C3A}</a:tableStyleId>
              </a:tblPr>
              <a:tblGrid>
                <a:gridCol w="1943100">
                  <a:extLst>
                    <a:ext uri="{9D8B030D-6E8A-4147-A177-3AD203B41FA5}">
                      <a16:colId xmlns:a16="http://schemas.microsoft.com/office/drawing/2014/main" val="673049435"/>
                    </a:ext>
                  </a:extLst>
                </a:gridCol>
                <a:gridCol w="2438400">
                  <a:extLst>
                    <a:ext uri="{9D8B030D-6E8A-4147-A177-3AD203B41FA5}">
                      <a16:colId xmlns:a16="http://schemas.microsoft.com/office/drawing/2014/main" val="813781105"/>
                    </a:ext>
                  </a:extLst>
                </a:gridCol>
                <a:gridCol w="3771900">
                  <a:extLst>
                    <a:ext uri="{9D8B030D-6E8A-4147-A177-3AD203B41FA5}">
                      <a16:colId xmlns:a16="http://schemas.microsoft.com/office/drawing/2014/main" val="1769173084"/>
                    </a:ext>
                  </a:extLst>
                </a:gridCol>
              </a:tblGrid>
              <a:tr h="507987">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521213">
                <a:tc>
                  <a:txBody>
                    <a:bodyPr/>
                    <a:lstStyle/>
                    <a:p>
                      <a:pPr marL="0" indent="0">
                        <a:buNone/>
                      </a:pPr>
                      <a:r>
                        <a:rPr lang="en-US" dirty="0"/>
                        <a:t>4</a:t>
                      </a:r>
                    </a:p>
                    <a:p>
                      <a:pPr marL="0" indent="0">
                        <a:buNone/>
                      </a:pPr>
                      <a:r>
                        <a:rPr lang="en-US" sz="2000" b="1" dirty="0"/>
                        <a:t>Communal</a:t>
                      </a:r>
                      <a:r>
                        <a:rPr lang="en-US" sz="2000" dirty="0"/>
                        <a:t> Facet</a:t>
                      </a:r>
                    </a:p>
                    <a:p>
                      <a:pPr marL="0" indent="0">
                        <a:buFontTx/>
                        <a:buNone/>
                      </a:pPr>
                      <a:endParaRPr lang="en-US" dirty="0"/>
                    </a:p>
                    <a:p>
                      <a:pPr marL="0" indent="0">
                        <a:buFontTx/>
                        <a:buNone/>
                      </a:pPr>
                      <a:r>
                        <a:rPr lang="en-US" sz="1800" dirty="0"/>
                        <a:t>-government decisions made with deliberation and </a:t>
                      </a:r>
                      <a:r>
                        <a:rPr lang="en-US" sz="1800" b="1" dirty="0"/>
                        <a:t>in common interest </a:t>
                      </a:r>
                      <a:r>
                        <a:rPr lang="en-US" sz="1800" dirty="0"/>
                        <a:t>vs. special interests.</a:t>
                      </a:r>
                    </a:p>
                  </a:txBody>
                  <a:tcPr/>
                </a:tc>
                <a:tc>
                  <a:txBody>
                    <a:bodyPr/>
                    <a:lstStyle/>
                    <a:p>
                      <a:pPr marL="0" indent="0">
                        <a:buNone/>
                      </a:pPr>
                      <a:endParaRPr lang="en-US" sz="1600" dirty="0"/>
                    </a:p>
                    <a:p>
                      <a:pPr marL="0" indent="0">
                        <a:buNone/>
                      </a:pPr>
                      <a:endParaRPr lang="en-US" sz="1600" dirty="0"/>
                    </a:p>
                  </a:txBody>
                  <a:tcPr/>
                </a:tc>
                <a:tc>
                  <a:txBody>
                    <a:bodyPr/>
                    <a:lstStyle/>
                    <a:p>
                      <a:r>
                        <a:rPr lang="en-US" sz="1600" b="1" dirty="0"/>
                        <a:t>Lobbyists overwhelm legislative deliberation</a:t>
                      </a:r>
                      <a:r>
                        <a:rPr lang="en-US" sz="1600" dirty="0"/>
                        <a:t>, favor </a:t>
                      </a:r>
                      <a:r>
                        <a:rPr lang="en-US" sz="1600" b="1" dirty="0"/>
                        <a:t>special interests </a:t>
                      </a:r>
                      <a:r>
                        <a:rPr lang="en-US" sz="1600" dirty="0"/>
                        <a:t>vs. common good.</a:t>
                      </a:r>
                    </a:p>
                    <a:p>
                      <a:endParaRPr lang="en-US" sz="1600" dirty="0"/>
                    </a:p>
                    <a:p>
                      <a:r>
                        <a:rPr lang="en-US" sz="1600" b="1" dirty="0"/>
                        <a:t>Decline of the “Free Press</a:t>
                      </a:r>
                      <a:r>
                        <a:rPr lang="en-US" sz="1600" dirty="0"/>
                        <a:t>:” newspapers shrinking in numbers and influence—</a:t>
                      </a:r>
                      <a:r>
                        <a:rPr lang="en-US" sz="1600" b="1" dirty="0"/>
                        <a:t>less “informed electorate.”</a:t>
                      </a:r>
                    </a:p>
                    <a:p>
                      <a:endParaRPr lang="en-US" sz="1600" dirty="0"/>
                    </a:p>
                    <a:p>
                      <a:r>
                        <a:rPr lang="en-US" sz="1600" b="1" dirty="0"/>
                        <a:t>Corporate bias of mass media</a:t>
                      </a:r>
                      <a:r>
                        <a:rPr lang="en-US" sz="1600" dirty="0"/>
                        <a:t>: shareholder profits over public interest. </a:t>
                      </a:r>
                      <a:r>
                        <a:rPr lang="en-US" sz="1600" b="1" dirty="0"/>
                        <a:t>Talk radio radicalizes </a:t>
                      </a:r>
                      <a:r>
                        <a:rPr lang="en-US" sz="1600" dirty="0"/>
                        <a:t>AM radio audiences.</a:t>
                      </a:r>
                    </a:p>
                    <a:p>
                      <a:endParaRPr lang="en-US" sz="1600" dirty="0"/>
                    </a:p>
                    <a:p>
                      <a:r>
                        <a:rPr lang="en-US" sz="1600" b="1" dirty="0"/>
                        <a:t>Social Media platforms </a:t>
                      </a:r>
                      <a:r>
                        <a:rPr lang="en-US" sz="1600" dirty="0"/>
                        <a:t>are efficient and addictive conveyors of </a:t>
                      </a:r>
                      <a:r>
                        <a:rPr lang="en-US" sz="1600" b="1" dirty="0"/>
                        <a:t>mis/dis-information</a:t>
                      </a:r>
                      <a:r>
                        <a:rPr lang="en-US" sz="1600" dirty="0"/>
                        <a:t>.</a:t>
                      </a:r>
                    </a:p>
                    <a:p>
                      <a:endParaRPr lang="en-US" sz="1600"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36087731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02A050-8CE3-7022-03AF-9060FBA863D4}"/>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D3C5B82-BE84-4AB5-20C5-41D82352A475}"/>
              </a:ext>
            </a:extLst>
          </p:cNvPr>
          <p:cNvGraphicFramePr>
            <a:graphicFrameLocks noGrp="1"/>
          </p:cNvGraphicFramePr>
          <p:nvPr>
            <p:extLst>
              <p:ext uri="{D42A27DB-BD31-4B8C-83A1-F6EECF244321}">
                <p14:modId xmlns:p14="http://schemas.microsoft.com/office/powerpoint/2010/main" val="2359510751"/>
              </p:ext>
            </p:extLst>
          </p:nvPr>
        </p:nvGraphicFramePr>
        <p:xfrm>
          <a:off x="495300" y="990600"/>
          <a:ext cx="8153400" cy="5029200"/>
        </p:xfrm>
        <a:graphic>
          <a:graphicData uri="http://schemas.openxmlformats.org/drawingml/2006/table">
            <a:tbl>
              <a:tblPr firstRow="1" bandRow="1">
                <a:tableStyleId>{5C22544A-7EE6-4342-B048-85BDC9FD1C3A}</a:tableStyleId>
              </a:tblPr>
              <a:tblGrid>
                <a:gridCol w="1943100">
                  <a:extLst>
                    <a:ext uri="{9D8B030D-6E8A-4147-A177-3AD203B41FA5}">
                      <a16:colId xmlns:a16="http://schemas.microsoft.com/office/drawing/2014/main" val="673049435"/>
                    </a:ext>
                  </a:extLst>
                </a:gridCol>
                <a:gridCol w="3657600">
                  <a:extLst>
                    <a:ext uri="{9D8B030D-6E8A-4147-A177-3AD203B41FA5}">
                      <a16:colId xmlns:a16="http://schemas.microsoft.com/office/drawing/2014/main" val="813781105"/>
                    </a:ext>
                  </a:extLst>
                </a:gridCol>
                <a:gridCol w="2552700">
                  <a:extLst>
                    <a:ext uri="{9D8B030D-6E8A-4147-A177-3AD203B41FA5}">
                      <a16:colId xmlns:a16="http://schemas.microsoft.com/office/drawing/2014/main" val="1769173084"/>
                    </a:ext>
                  </a:extLst>
                </a:gridCol>
              </a:tblGrid>
              <a:tr h="535899">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493301">
                <a:tc>
                  <a:txBody>
                    <a:bodyPr/>
                    <a:lstStyle/>
                    <a:p>
                      <a:pPr marL="0" indent="0">
                        <a:buNone/>
                      </a:pPr>
                      <a:r>
                        <a:rPr lang="en-US" dirty="0"/>
                        <a:t>5</a:t>
                      </a:r>
                    </a:p>
                    <a:p>
                      <a:pPr marL="0" indent="0">
                        <a:buNone/>
                      </a:pPr>
                      <a:r>
                        <a:rPr lang="en-US" sz="2000" b="1" dirty="0"/>
                        <a:t>Existential</a:t>
                      </a:r>
                      <a:r>
                        <a:rPr lang="en-US" sz="2000" dirty="0"/>
                        <a:t> Facet</a:t>
                      </a:r>
                    </a:p>
                    <a:p>
                      <a:pPr marL="0" indent="0">
                        <a:buFontTx/>
                        <a:buNone/>
                      </a:pPr>
                      <a:endParaRPr lang="en-US" dirty="0"/>
                    </a:p>
                    <a:p>
                      <a:pPr marL="0" indent="0">
                        <a:buFontTx/>
                        <a:buNone/>
                      </a:pPr>
                      <a:r>
                        <a:rPr lang="en-US" sz="1800" dirty="0"/>
                        <a:t>-undermining integrity of government</a:t>
                      </a:r>
                    </a:p>
                    <a:p>
                      <a:pPr marL="0" indent="0">
                        <a:buFontTx/>
                        <a:buNone/>
                      </a:pPr>
                      <a:endParaRPr lang="en-US" sz="1800" dirty="0"/>
                    </a:p>
                    <a:p>
                      <a:pPr marL="0" indent="0">
                        <a:buFontTx/>
                        <a:buNone/>
                      </a:pPr>
                      <a:r>
                        <a:rPr lang="en-US" sz="1800" dirty="0"/>
                        <a:t>-directly threatening foundations of government</a:t>
                      </a:r>
                    </a:p>
                  </a:txBody>
                  <a:tcPr/>
                </a:tc>
                <a:tc>
                  <a:txBody>
                    <a:bodyPr/>
                    <a:lstStyle/>
                    <a:p>
                      <a:pPr marL="0" indent="0">
                        <a:buNone/>
                      </a:pPr>
                      <a:r>
                        <a:rPr lang="en-US" sz="1600" b="1" dirty="0"/>
                        <a:t>Insurrection Act of 1807</a:t>
                      </a:r>
                      <a:r>
                        <a:rPr lang="en-US" sz="1600" dirty="0"/>
                        <a:t>: authorizes use of </a:t>
                      </a:r>
                      <a:r>
                        <a:rPr lang="en-US" sz="1600" b="1" dirty="0"/>
                        <a:t>military inside US</a:t>
                      </a:r>
                      <a:r>
                        <a:rPr lang="en-US" sz="1600" dirty="0"/>
                        <a:t>; has been invoked frequently, now threatened by Trump.</a:t>
                      </a:r>
                    </a:p>
                    <a:p>
                      <a:pPr marL="0" indent="0">
                        <a:buNone/>
                      </a:pPr>
                      <a:endParaRPr lang="en-US" sz="1600" dirty="0"/>
                    </a:p>
                  </a:txBody>
                  <a:tcPr/>
                </a:tc>
                <a:tc>
                  <a:txBody>
                    <a:bodyPr/>
                    <a:lstStyle/>
                    <a:p>
                      <a:endParaRPr lang="en-US"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3466018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32C9DF-08FA-CD72-0C8B-A10E9215B21D}"/>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F53693A-EA7C-B0B8-7761-BE022747F393}"/>
              </a:ext>
            </a:extLst>
          </p:cNvPr>
          <p:cNvGraphicFramePr>
            <a:graphicFrameLocks noGrp="1"/>
          </p:cNvGraphicFramePr>
          <p:nvPr>
            <p:extLst>
              <p:ext uri="{D42A27DB-BD31-4B8C-83A1-F6EECF244321}">
                <p14:modId xmlns:p14="http://schemas.microsoft.com/office/powerpoint/2010/main" val="1928100482"/>
              </p:ext>
            </p:extLst>
          </p:nvPr>
        </p:nvGraphicFramePr>
        <p:xfrm>
          <a:off x="495300" y="990600"/>
          <a:ext cx="8153400" cy="5029200"/>
        </p:xfrm>
        <a:graphic>
          <a:graphicData uri="http://schemas.openxmlformats.org/drawingml/2006/table">
            <a:tbl>
              <a:tblPr firstRow="1" bandRow="1">
                <a:tableStyleId>{5C22544A-7EE6-4342-B048-85BDC9FD1C3A}</a:tableStyleId>
              </a:tblPr>
              <a:tblGrid>
                <a:gridCol w="1943100">
                  <a:extLst>
                    <a:ext uri="{9D8B030D-6E8A-4147-A177-3AD203B41FA5}">
                      <a16:colId xmlns:a16="http://schemas.microsoft.com/office/drawing/2014/main" val="673049435"/>
                    </a:ext>
                  </a:extLst>
                </a:gridCol>
                <a:gridCol w="3657600">
                  <a:extLst>
                    <a:ext uri="{9D8B030D-6E8A-4147-A177-3AD203B41FA5}">
                      <a16:colId xmlns:a16="http://schemas.microsoft.com/office/drawing/2014/main" val="813781105"/>
                    </a:ext>
                  </a:extLst>
                </a:gridCol>
                <a:gridCol w="2552700">
                  <a:extLst>
                    <a:ext uri="{9D8B030D-6E8A-4147-A177-3AD203B41FA5}">
                      <a16:colId xmlns:a16="http://schemas.microsoft.com/office/drawing/2014/main" val="1769173084"/>
                    </a:ext>
                  </a:extLst>
                </a:gridCol>
              </a:tblGrid>
              <a:tr h="535899">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493301">
                <a:tc>
                  <a:txBody>
                    <a:bodyPr/>
                    <a:lstStyle/>
                    <a:p>
                      <a:pPr marL="0" indent="0">
                        <a:buNone/>
                      </a:pPr>
                      <a:r>
                        <a:rPr lang="en-US" dirty="0"/>
                        <a:t>5</a:t>
                      </a:r>
                    </a:p>
                    <a:p>
                      <a:pPr marL="0" indent="0">
                        <a:buNone/>
                      </a:pPr>
                      <a:r>
                        <a:rPr lang="en-US" sz="2000" b="1" dirty="0"/>
                        <a:t>Existential</a:t>
                      </a:r>
                      <a:r>
                        <a:rPr lang="en-US" sz="2000" dirty="0"/>
                        <a:t> Facet</a:t>
                      </a:r>
                    </a:p>
                    <a:p>
                      <a:pPr marL="0" indent="0">
                        <a:buFontTx/>
                        <a:buNone/>
                      </a:pPr>
                      <a:endParaRPr lang="en-US" dirty="0"/>
                    </a:p>
                    <a:p>
                      <a:pPr marL="0" indent="0">
                        <a:buFontTx/>
                        <a:buNone/>
                      </a:pPr>
                      <a:r>
                        <a:rPr lang="en-US" sz="1800" dirty="0"/>
                        <a:t>-undermining integrity of government</a:t>
                      </a:r>
                    </a:p>
                    <a:p>
                      <a:pPr marL="0" indent="0">
                        <a:buFontTx/>
                        <a:buNone/>
                      </a:pPr>
                      <a:endParaRPr lang="en-US" sz="1800" dirty="0"/>
                    </a:p>
                    <a:p>
                      <a:pPr marL="0" indent="0">
                        <a:buFontTx/>
                        <a:buNone/>
                      </a:pPr>
                      <a:r>
                        <a:rPr lang="en-US" sz="1800" dirty="0"/>
                        <a:t>-directly threatening foundations of government</a:t>
                      </a:r>
                    </a:p>
                  </a:txBody>
                  <a:tcPr/>
                </a:tc>
                <a:tc>
                  <a:txBody>
                    <a:bodyPr/>
                    <a:lstStyle/>
                    <a:p>
                      <a:pPr marL="0" indent="0">
                        <a:buNone/>
                      </a:pPr>
                      <a:r>
                        <a:rPr lang="en-US" sz="1600" b="1" dirty="0"/>
                        <a:t>Insurrection Act of 1807</a:t>
                      </a:r>
                      <a:r>
                        <a:rPr lang="en-US" sz="1600" dirty="0"/>
                        <a:t>: authorizes use of </a:t>
                      </a:r>
                      <a:r>
                        <a:rPr lang="en-US" sz="1600" b="1" dirty="0"/>
                        <a:t>military inside US</a:t>
                      </a:r>
                      <a:r>
                        <a:rPr lang="en-US" sz="1600" dirty="0"/>
                        <a:t>; has been invoked frequently, now threatened by Trump.</a:t>
                      </a:r>
                    </a:p>
                    <a:p>
                      <a:pPr marL="0" indent="0">
                        <a:buNone/>
                      </a:pPr>
                      <a:endParaRPr lang="en-US" sz="1600" dirty="0"/>
                    </a:p>
                    <a:p>
                      <a:pPr marL="0" indent="0">
                        <a:buNone/>
                      </a:pPr>
                      <a:r>
                        <a:rPr lang="en-US" sz="1600" b="1" dirty="0"/>
                        <a:t>Originalism</a:t>
                      </a:r>
                      <a:r>
                        <a:rPr lang="en-US" sz="1600" dirty="0"/>
                        <a:t>, a fringe legal theory now embraced by 5 Supreme Court justices and many others; </a:t>
                      </a:r>
                      <a:r>
                        <a:rPr lang="en-US" sz="1600" b="1" dirty="0"/>
                        <a:t>used to buttress preferred outcomes</a:t>
                      </a:r>
                      <a:r>
                        <a:rPr lang="en-US" sz="1600" dirty="0"/>
                        <a:t>.</a:t>
                      </a:r>
                    </a:p>
                    <a:p>
                      <a:pPr marL="0" indent="0">
                        <a:buNone/>
                      </a:pPr>
                      <a:endParaRPr lang="en-US" sz="1600" dirty="0"/>
                    </a:p>
                  </a:txBody>
                  <a:tcPr/>
                </a:tc>
                <a:tc>
                  <a:txBody>
                    <a:bodyPr/>
                    <a:lstStyle/>
                    <a:p>
                      <a:endParaRPr lang="en-US"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4742668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A3EF94-5729-84DD-CA34-AD080ECBC25A}"/>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4B67801-929A-2CC6-A7C3-C7DF853EA626}"/>
              </a:ext>
            </a:extLst>
          </p:cNvPr>
          <p:cNvGraphicFramePr>
            <a:graphicFrameLocks noGrp="1"/>
          </p:cNvGraphicFramePr>
          <p:nvPr>
            <p:extLst>
              <p:ext uri="{D42A27DB-BD31-4B8C-83A1-F6EECF244321}">
                <p14:modId xmlns:p14="http://schemas.microsoft.com/office/powerpoint/2010/main" val="1121554591"/>
              </p:ext>
            </p:extLst>
          </p:nvPr>
        </p:nvGraphicFramePr>
        <p:xfrm>
          <a:off x="495300" y="990600"/>
          <a:ext cx="8153400" cy="5029200"/>
        </p:xfrm>
        <a:graphic>
          <a:graphicData uri="http://schemas.openxmlformats.org/drawingml/2006/table">
            <a:tbl>
              <a:tblPr firstRow="1" bandRow="1">
                <a:tableStyleId>{5C22544A-7EE6-4342-B048-85BDC9FD1C3A}</a:tableStyleId>
              </a:tblPr>
              <a:tblGrid>
                <a:gridCol w="1943100">
                  <a:extLst>
                    <a:ext uri="{9D8B030D-6E8A-4147-A177-3AD203B41FA5}">
                      <a16:colId xmlns:a16="http://schemas.microsoft.com/office/drawing/2014/main" val="673049435"/>
                    </a:ext>
                  </a:extLst>
                </a:gridCol>
                <a:gridCol w="3657600">
                  <a:extLst>
                    <a:ext uri="{9D8B030D-6E8A-4147-A177-3AD203B41FA5}">
                      <a16:colId xmlns:a16="http://schemas.microsoft.com/office/drawing/2014/main" val="813781105"/>
                    </a:ext>
                  </a:extLst>
                </a:gridCol>
                <a:gridCol w="2552700">
                  <a:extLst>
                    <a:ext uri="{9D8B030D-6E8A-4147-A177-3AD203B41FA5}">
                      <a16:colId xmlns:a16="http://schemas.microsoft.com/office/drawing/2014/main" val="1769173084"/>
                    </a:ext>
                  </a:extLst>
                </a:gridCol>
              </a:tblGrid>
              <a:tr h="535899">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493301">
                <a:tc>
                  <a:txBody>
                    <a:bodyPr/>
                    <a:lstStyle/>
                    <a:p>
                      <a:pPr marL="0" indent="0">
                        <a:buNone/>
                      </a:pPr>
                      <a:r>
                        <a:rPr lang="en-US" dirty="0"/>
                        <a:t>5</a:t>
                      </a:r>
                    </a:p>
                    <a:p>
                      <a:pPr marL="0" indent="0">
                        <a:buNone/>
                      </a:pPr>
                      <a:r>
                        <a:rPr lang="en-US" sz="2000" b="1" dirty="0"/>
                        <a:t>Existential</a:t>
                      </a:r>
                      <a:r>
                        <a:rPr lang="en-US" sz="2000" dirty="0"/>
                        <a:t> Facet</a:t>
                      </a:r>
                    </a:p>
                    <a:p>
                      <a:pPr marL="0" indent="0">
                        <a:buFontTx/>
                        <a:buNone/>
                      </a:pPr>
                      <a:endParaRPr lang="en-US" dirty="0"/>
                    </a:p>
                    <a:p>
                      <a:pPr marL="0" indent="0">
                        <a:buFontTx/>
                        <a:buNone/>
                      </a:pPr>
                      <a:r>
                        <a:rPr lang="en-US" sz="1800" dirty="0"/>
                        <a:t>-undermining integrity of government</a:t>
                      </a:r>
                    </a:p>
                    <a:p>
                      <a:pPr marL="0" indent="0">
                        <a:buFontTx/>
                        <a:buNone/>
                      </a:pPr>
                      <a:endParaRPr lang="en-US" sz="1800" dirty="0"/>
                    </a:p>
                    <a:p>
                      <a:pPr marL="0" indent="0">
                        <a:buFontTx/>
                        <a:buNone/>
                      </a:pPr>
                      <a:r>
                        <a:rPr lang="en-US" sz="1800" dirty="0"/>
                        <a:t>-directly threatening foundations of government</a:t>
                      </a:r>
                    </a:p>
                  </a:txBody>
                  <a:tcPr/>
                </a:tc>
                <a:tc>
                  <a:txBody>
                    <a:bodyPr/>
                    <a:lstStyle/>
                    <a:p>
                      <a:pPr marL="0" indent="0">
                        <a:buNone/>
                      </a:pPr>
                      <a:r>
                        <a:rPr lang="en-US" sz="1600" b="1" dirty="0"/>
                        <a:t>Insurrection Act of 1807</a:t>
                      </a:r>
                      <a:r>
                        <a:rPr lang="en-US" sz="1600" dirty="0"/>
                        <a:t>: authorizes use of </a:t>
                      </a:r>
                      <a:r>
                        <a:rPr lang="en-US" sz="1600" b="1" dirty="0"/>
                        <a:t>military inside US</a:t>
                      </a:r>
                      <a:r>
                        <a:rPr lang="en-US" sz="1600" dirty="0"/>
                        <a:t>; has been invoked frequently, now threatened by Trump.</a:t>
                      </a:r>
                    </a:p>
                    <a:p>
                      <a:pPr marL="0" indent="0">
                        <a:buNone/>
                      </a:pPr>
                      <a:endParaRPr lang="en-US" sz="1600" dirty="0"/>
                    </a:p>
                    <a:p>
                      <a:pPr marL="0" indent="0">
                        <a:buNone/>
                      </a:pPr>
                      <a:r>
                        <a:rPr lang="en-US" sz="1600" b="1" dirty="0"/>
                        <a:t>Originalism</a:t>
                      </a:r>
                      <a:r>
                        <a:rPr lang="en-US" sz="1600" dirty="0"/>
                        <a:t>, a fringe legal theory now embraced by 5 Supreme Court justices and many others; </a:t>
                      </a:r>
                      <a:r>
                        <a:rPr lang="en-US" sz="1600" b="1" dirty="0"/>
                        <a:t>used to buttress preferred outcomes</a:t>
                      </a:r>
                      <a:r>
                        <a:rPr lang="en-US" sz="1600" dirty="0"/>
                        <a:t>.</a:t>
                      </a:r>
                    </a:p>
                    <a:p>
                      <a:pPr marL="0" indent="0">
                        <a:buNone/>
                      </a:pPr>
                      <a:endParaRPr lang="en-US" sz="1600" dirty="0"/>
                    </a:p>
                    <a:p>
                      <a:pPr marL="0" indent="0">
                        <a:buNone/>
                      </a:pPr>
                      <a:r>
                        <a:rPr lang="en-US" sz="1600" b="1" dirty="0"/>
                        <a:t>Courts altering Constitution t</a:t>
                      </a:r>
                      <a:r>
                        <a:rPr lang="en-US" sz="1600" dirty="0"/>
                        <a:t>hrough partisan interpretations, making law through </a:t>
                      </a:r>
                      <a:r>
                        <a:rPr lang="en-US" sz="1600" b="1" dirty="0"/>
                        <a:t>“judicial review.”</a:t>
                      </a:r>
                    </a:p>
                    <a:p>
                      <a:pPr marL="0" indent="0">
                        <a:buNone/>
                      </a:pPr>
                      <a:endParaRPr lang="en-US" sz="1600" dirty="0"/>
                    </a:p>
                  </a:txBody>
                  <a:tcPr/>
                </a:tc>
                <a:tc>
                  <a:txBody>
                    <a:bodyPr/>
                    <a:lstStyle/>
                    <a:p>
                      <a:endParaRPr lang="en-US"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26057891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5D1A2C-376C-30E4-44AE-105A389E0188}"/>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8CFB8F65-A0D5-B2E8-B00F-82534D98B937}"/>
              </a:ext>
            </a:extLst>
          </p:cNvPr>
          <p:cNvGraphicFramePr>
            <a:graphicFrameLocks noGrp="1"/>
          </p:cNvGraphicFramePr>
          <p:nvPr>
            <p:extLst>
              <p:ext uri="{D42A27DB-BD31-4B8C-83A1-F6EECF244321}">
                <p14:modId xmlns:p14="http://schemas.microsoft.com/office/powerpoint/2010/main" val="4254341674"/>
              </p:ext>
            </p:extLst>
          </p:nvPr>
        </p:nvGraphicFramePr>
        <p:xfrm>
          <a:off x="495300" y="990600"/>
          <a:ext cx="8153400" cy="5029200"/>
        </p:xfrm>
        <a:graphic>
          <a:graphicData uri="http://schemas.openxmlformats.org/drawingml/2006/table">
            <a:tbl>
              <a:tblPr firstRow="1" bandRow="1">
                <a:tableStyleId>{5C22544A-7EE6-4342-B048-85BDC9FD1C3A}</a:tableStyleId>
              </a:tblPr>
              <a:tblGrid>
                <a:gridCol w="1943100">
                  <a:extLst>
                    <a:ext uri="{9D8B030D-6E8A-4147-A177-3AD203B41FA5}">
                      <a16:colId xmlns:a16="http://schemas.microsoft.com/office/drawing/2014/main" val="673049435"/>
                    </a:ext>
                  </a:extLst>
                </a:gridCol>
                <a:gridCol w="3657600">
                  <a:extLst>
                    <a:ext uri="{9D8B030D-6E8A-4147-A177-3AD203B41FA5}">
                      <a16:colId xmlns:a16="http://schemas.microsoft.com/office/drawing/2014/main" val="813781105"/>
                    </a:ext>
                  </a:extLst>
                </a:gridCol>
                <a:gridCol w="2552700">
                  <a:extLst>
                    <a:ext uri="{9D8B030D-6E8A-4147-A177-3AD203B41FA5}">
                      <a16:colId xmlns:a16="http://schemas.microsoft.com/office/drawing/2014/main" val="1769173084"/>
                    </a:ext>
                  </a:extLst>
                </a:gridCol>
              </a:tblGrid>
              <a:tr h="507988">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521212">
                <a:tc>
                  <a:txBody>
                    <a:bodyPr/>
                    <a:lstStyle/>
                    <a:p>
                      <a:pPr marL="0" indent="0">
                        <a:buNone/>
                      </a:pPr>
                      <a:r>
                        <a:rPr lang="en-US" dirty="0"/>
                        <a:t>5</a:t>
                      </a:r>
                    </a:p>
                    <a:p>
                      <a:pPr marL="0" indent="0">
                        <a:buNone/>
                      </a:pPr>
                      <a:r>
                        <a:rPr lang="en-US" sz="2000" b="1" dirty="0"/>
                        <a:t>Existential</a:t>
                      </a:r>
                      <a:r>
                        <a:rPr lang="en-US" sz="2000" dirty="0"/>
                        <a:t> Facet</a:t>
                      </a:r>
                    </a:p>
                    <a:p>
                      <a:pPr marL="0" indent="0">
                        <a:buFontTx/>
                        <a:buNone/>
                      </a:pPr>
                      <a:endParaRPr lang="en-US" dirty="0"/>
                    </a:p>
                    <a:p>
                      <a:pPr marL="0" indent="0">
                        <a:buFontTx/>
                        <a:buNone/>
                      </a:pPr>
                      <a:r>
                        <a:rPr lang="en-US" sz="1800" dirty="0"/>
                        <a:t>-undermining integrity of government</a:t>
                      </a:r>
                    </a:p>
                    <a:p>
                      <a:pPr marL="0" indent="0">
                        <a:buFontTx/>
                        <a:buNone/>
                      </a:pPr>
                      <a:endParaRPr lang="en-US" sz="1800" dirty="0"/>
                    </a:p>
                    <a:p>
                      <a:pPr marL="0" indent="0">
                        <a:buFontTx/>
                        <a:buNone/>
                      </a:pPr>
                      <a:r>
                        <a:rPr lang="en-US" sz="1800" dirty="0"/>
                        <a:t>-directly threatening foundations of government</a:t>
                      </a:r>
                    </a:p>
                  </a:txBody>
                  <a:tcPr/>
                </a:tc>
                <a:tc>
                  <a:txBody>
                    <a:bodyPr/>
                    <a:lstStyle/>
                    <a:p>
                      <a:pPr marL="0" indent="0">
                        <a:buNone/>
                      </a:pPr>
                      <a:r>
                        <a:rPr lang="en-US" sz="1600" b="1" dirty="0"/>
                        <a:t>Insurrection Act of 1807</a:t>
                      </a:r>
                      <a:r>
                        <a:rPr lang="en-US" sz="1600" dirty="0"/>
                        <a:t>: authorizes use of </a:t>
                      </a:r>
                      <a:r>
                        <a:rPr lang="en-US" sz="1600" b="1" dirty="0"/>
                        <a:t>military inside US</a:t>
                      </a:r>
                      <a:r>
                        <a:rPr lang="en-US" sz="1600" dirty="0"/>
                        <a:t>; has been invoked frequently, now threatened by Trump.</a:t>
                      </a:r>
                    </a:p>
                    <a:p>
                      <a:pPr marL="0" indent="0">
                        <a:buNone/>
                      </a:pPr>
                      <a:endParaRPr lang="en-US" sz="1600" dirty="0"/>
                    </a:p>
                    <a:p>
                      <a:pPr marL="0" indent="0">
                        <a:buNone/>
                      </a:pPr>
                      <a:r>
                        <a:rPr lang="en-US" sz="1600" b="1" dirty="0"/>
                        <a:t>Originalism</a:t>
                      </a:r>
                      <a:r>
                        <a:rPr lang="en-US" sz="1600" dirty="0"/>
                        <a:t>, a fringe legal theory now embraced by 5 Supreme Court justices and many others; </a:t>
                      </a:r>
                      <a:r>
                        <a:rPr lang="en-US" sz="1600" b="1" dirty="0"/>
                        <a:t>used to buttress preferred outcomes</a:t>
                      </a:r>
                      <a:r>
                        <a:rPr lang="en-US" sz="1600" dirty="0"/>
                        <a:t>.</a:t>
                      </a:r>
                    </a:p>
                    <a:p>
                      <a:pPr marL="0" indent="0">
                        <a:buNone/>
                      </a:pPr>
                      <a:endParaRPr lang="en-US" sz="1600" dirty="0"/>
                    </a:p>
                    <a:p>
                      <a:pPr marL="0" indent="0">
                        <a:buNone/>
                      </a:pPr>
                      <a:r>
                        <a:rPr lang="en-US" sz="1600" b="1" dirty="0"/>
                        <a:t>Courts altering Constitution t</a:t>
                      </a:r>
                      <a:r>
                        <a:rPr lang="en-US" sz="1600" dirty="0"/>
                        <a:t>hrough partisan interpretations, making law through </a:t>
                      </a:r>
                      <a:r>
                        <a:rPr lang="en-US" sz="1600" b="1" dirty="0"/>
                        <a:t>“judicial review.”</a:t>
                      </a:r>
                    </a:p>
                    <a:p>
                      <a:pPr marL="0" indent="0">
                        <a:buNone/>
                      </a:pPr>
                      <a:endParaRPr lang="en-US" sz="1600" dirty="0"/>
                    </a:p>
                    <a:p>
                      <a:pPr marL="0" indent="0">
                        <a:buNone/>
                      </a:pPr>
                      <a:r>
                        <a:rPr lang="en-US" sz="1600" b="1" dirty="0"/>
                        <a:t>Irregular revision of agency regulations</a:t>
                      </a:r>
                      <a:r>
                        <a:rPr lang="en-US" sz="1600" dirty="0"/>
                        <a:t>: </a:t>
                      </a:r>
                      <a:r>
                        <a:rPr lang="en-US" sz="1600" i="1" dirty="0"/>
                        <a:t>Loper Bright </a:t>
                      </a:r>
                      <a:r>
                        <a:rPr lang="en-US" sz="1600" dirty="0"/>
                        <a:t>decision </a:t>
                      </a:r>
                      <a:r>
                        <a:rPr lang="en-US" sz="1600" b="1" dirty="0"/>
                        <a:t>allows courts, not experts to alter regulations</a:t>
                      </a:r>
                      <a:r>
                        <a:rPr lang="en-US" sz="1600" dirty="0"/>
                        <a:t>.</a:t>
                      </a:r>
                    </a:p>
                  </a:txBody>
                  <a:tcPr/>
                </a:tc>
                <a:tc>
                  <a:txBody>
                    <a:bodyPr/>
                    <a:lstStyle/>
                    <a:p>
                      <a:endParaRPr lang="en-US"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19551549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2300C-9EB1-CB61-C89F-292286387784}"/>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1799BB8-D3CF-6B39-39EB-4C3888447286}"/>
              </a:ext>
            </a:extLst>
          </p:cNvPr>
          <p:cNvGraphicFramePr>
            <a:graphicFrameLocks noGrp="1"/>
          </p:cNvGraphicFramePr>
          <p:nvPr>
            <p:extLst>
              <p:ext uri="{D42A27DB-BD31-4B8C-83A1-F6EECF244321}">
                <p14:modId xmlns:p14="http://schemas.microsoft.com/office/powerpoint/2010/main" val="3218964962"/>
              </p:ext>
            </p:extLst>
          </p:nvPr>
        </p:nvGraphicFramePr>
        <p:xfrm>
          <a:off x="495300" y="838200"/>
          <a:ext cx="8267700" cy="5105400"/>
        </p:xfrm>
        <a:graphic>
          <a:graphicData uri="http://schemas.openxmlformats.org/drawingml/2006/table">
            <a:tbl>
              <a:tblPr firstRow="1" bandRow="1">
                <a:tableStyleId>{5C22544A-7EE6-4342-B048-85BDC9FD1C3A}</a:tableStyleId>
              </a:tblPr>
              <a:tblGrid>
                <a:gridCol w="1815803">
                  <a:extLst>
                    <a:ext uri="{9D8B030D-6E8A-4147-A177-3AD203B41FA5}">
                      <a16:colId xmlns:a16="http://schemas.microsoft.com/office/drawing/2014/main" val="673049435"/>
                    </a:ext>
                  </a:extLst>
                </a:gridCol>
                <a:gridCol w="1931706">
                  <a:extLst>
                    <a:ext uri="{9D8B030D-6E8A-4147-A177-3AD203B41FA5}">
                      <a16:colId xmlns:a16="http://schemas.microsoft.com/office/drawing/2014/main" val="813781105"/>
                    </a:ext>
                  </a:extLst>
                </a:gridCol>
                <a:gridCol w="4520191">
                  <a:extLst>
                    <a:ext uri="{9D8B030D-6E8A-4147-A177-3AD203B41FA5}">
                      <a16:colId xmlns:a16="http://schemas.microsoft.com/office/drawing/2014/main" val="1769173084"/>
                    </a:ext>
                  </a:extLst>
                </a:gridCol>
              </a:tblGrid>
              <a:tr h="498952">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606448">
                <a:tc>
                  <a:txBody>
                    <a:bodyPr/>
                    <a:lstStyle/>
                    <a:p>
                      <a:pPr marL="0" indent="0">
                        <a:buNone/>
                      </a:pPr>
                      <a:r>
                        <a:rPr lang="en-US" dirty="0"/>
                        <a:t>5</a:t>
                      </a:r>
                    </a:p>
                    <a:p>
                      <a:pPr marL="0" indent="0">
                        <a:buNone/>
                      </a:pPr>
                      <a:r>
                        <a:rPr lang="en-US" sz="2000" b="1" dirty="0"/>
                        <a:t>Existential</a:t>
                      </a:r>
                      <a:r>
                        <a:rPr lang="en-US" sz="2000" dirty="0"/>
                        <a:t> Facet</a:t>
                      </a:r>
                    </a:p>
                    <a:p>
                      <a:pPr marL="0" indent="0">
                        <a:buFontTx/>
                        <a:buNone/>
                      </a:pPr>
                      <a:endParaRPr lang="en-US" dirty="0"/>
                    </a:p>
                    <a:p>
                      <a:pPr marL="0" indent="0">
                        <a:buFontTx/>
                        <a:buNone/>
                      </a:pPr>
                      <a:r>
                        <a:rPr lang="en-US" sz="1800" dirty="0"/>
                        <a:t>-undermining integrity of government</a:t>
                      </a:r>
                    </a:p>
                    <a:p>
                      <a:pPr marL="0" indent="0">
                        <a:buFontTx/>
                        <a:buNone/>
                      </a:pPr>
                      <a:endParaRPr lang="en-US" sz="1800" dirty="0"/>
                    </a:p>
                    <a:p>
                      <a:pPr marL="0" indent="0">
                        <a:buFontTx/>
                        <a:buNone/>
                      </a:pPr>
                      <a:r>
                        <a:rPr lang="en-US" sz="1800" dirty="0"/>
                        <a:t>-directly threatening foundations of government</a:t>
                      </a:r>
                    </a:p>
                  </a:txBody>
                  <a:tcPr/>
                </a:tc>
                <a:tc>
                  <a:txBody>
                    <a:bodyPr/>
                    <a:lstStyle/>
                    <a:p>
                      <a:pPr marL="0" indent="0">
                        <a:buNone/>
                      </a:pPr>
                      <a:endParaRPr lang="en-US" sz="1600" dirty="0"/>
                    </a:p>
                  </a:txBody>
                  <a:tcPr/>
                </a:tc>
                <a:tc>
                  <a:txBody>
                    <a:bodyPr/>
                    <a:lstStyle/>
                    <a:p>
                      <a:r>
                        <a:rPr lang="en-US" b="1" dirty="0"/>
                        <a:t>Anti-democracy political ideologies </a:t>
                      </a:r>
                      <a:r>
                        <a:rPr lang="en-US" dirty="0"/>
                        <a:t>(e.g. neo-reactionary movement, NRx) increasingly supported by plutocrats; would </a:t>
                      </a:r>
                      <a:r>
                        <a:rPr lang="en-US" b="1" dirty="0"/>
                        <a:t>replace democracy with monarchy or feudalism</a:t>
                      </a:r>
                      <a:r>
                        <a:rPr lang="en-US" dirty="0"/>
                        <a:t>.</a:t>
                      </a:r>
                    </a:p>
                    <a:p>
                      <a:endParaRPr lang="en-US"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41381775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2BF23C-7C82-A5CA-FBAC-886D523DD6D4}"/>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9138183-5870-7C46-7E18-92DF65713270}"/>
              </a:ext>
            </a:extLst>
          </p:cNvPr>
          <p:cNvGraphicFramePr>
            <a:graphicFrameLocks noGrp="1"/>
          </p:cNvGraphicFramePr>
          <p:nvPr>
            <p:extLst>
              <p:ext uri="{D42A27DB-BD31-4B8C-83A1-F6EECF244321}">
                <p14:modId xmlns:p14="http://schemas.microsoft.com/office/powerpoint/2010/main" val="35695779"/>
              </p:ext>
            </p:extLst>
          </p:nvPr>
        </p:nvGraphicFramePr>
        <p:xfrm>
          <a:off x="495300" y="838200"/>
          <a:ext cx="8267700" cy="5105400"/>
        </p:xfrm>
        <a:graphic>
          <a:graphicData uri="http://schemas.openxmlformats.org/drawingml/2006/table">
            <a:tbl>
              <a:tblPr firstRow="1" bandRow="1">
                <a:tableStyleId>{5C22544A-7EE6-4342-B048-85BDC9FD1C3A}</a:tableStyleId>
              </a:tblPr>
              <a:tblGrid>
                <a:gridCol w="1815803">
                  <a:extLst>
                    <a:ext uri="{9D8B030D-6E8A-4147-A177-3AD203B41FA5}">
                      <a16:colId xmlns:a16="http://schemas.microsoft.com/office/drawing/2014/main" val="673049435"/>
                    </a:ext>
                  </a:extLst>
                </a:gridCol>
                <a:gridCol w="1931706">
                  <a:extLst>
                    <a:ext uri="{9D8B030D-6E8A-4147-A177-3AD203B41FA5}">
                      <a16:colId xmlns:a16="http://schemas.microsoft.com/office/drawing/2014/main" val="813781105"/>
                    </a:ext>
                  </a:extLst>
                </a:gridCol>
                <a:gridCol w="4520191">
                  <a:extLst>
                    <a:ext uri="{9D8B030D-6E8A-4147-A177-3AD203B41FA5}">
                      <a16:colId xmlns:a16="http://schemas.microsoft.com/office/drawing/2014/main" val="1769173084"/>
                    </a:ext>
                  </a:extLst>
                </a:gridCol>
              </a:tblGrid>
              <a:tr h="498952">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606448">
                <a:tc>
                  <a:txBody>
                    <a:bodyPr/>
                    <a:lstStyle/>
                    <a:p>
                      <a:pPr marL="0" indent="0">
                        <a:buNone/>
                      </a:pPr>
                      <a:r>
                        <a:rPr lang="en-US" dirty="0"/>
                        <a:t>5</a:t>
                      </a:r>
                    </a:p>
                    <a:p>
                      <a:pPr marL="0" indent="0">
                        <a:buNone/>
                      </a:pPr>
                      <a:r>
                        <a:rPr lang="en-US" sz="2000" b="1" dirty="0"/>
                        <a:t>Existential</a:t>
                      </a:r>
                      <a:r>
                        <a:rPr lang="en-US" sz="2000" dirty="0"/>
                        <a:t> Facet</a:t>
                      </a:r>
                    </a:p>
                    <a:p>
                      <a:pPr marL="0" indent="0">
                        <a:buFontTx/>
                        <a:buNone/>
                      </a:pPr>
                      <a:endParaRPr lang="en-US" dirty="0"/>
                    </a:p>
                    <a:p>
                      <a:pPr marL="0" indent="0">
                        <a:buFontTx/>
                        <a:buNone/>
                      </a:pPr>
                      <a:r>
                        <a:rPr lang="en-US" sz="1800" dirty="0"/>
                        <a:t>-undermining integrity of government</a:t>
                      </a:r>
                    </a:p>
                    <a:p>
                      <a:pPr marL="0" indent="0">
                        <a:buFontTx/>
                        <a:buNone/>
                      </a:pPr>
                      <a:endParaRPr lang="en-US" sz="1800" dirty="0"/>
                    </a:p>
                    <a:p>
                      <a:pPr marL="0" indent="0">
                        <a:buFontTx/>
                        <a:buNone/>
                      </a:pPr>
                      <a:r>
                        <a:rPr lang="en-US" sz="1800" dirty="0"/>
                        <a:t>-directly threatening foundations of government</a:t>
                      </a:r>
                    </a:p>
                  </a:txBody>
                  <a:tcPr/>
                </a:tc>
                <a:tc>
                  <a:txBody>
                    <a:bodyPr/>
                    <a:lstStyle/>
                    <a:p>
                      <a:pPr marL="0" indent="0">
                        <a:buNone/>
                      </a:pPr>
                      <a:endParaRPr lang="en-US" sz="1600" dirty="0"/>
                    </a:p>
                  </a:txBody>
                  <a:tcPr/>
                </a:tc>
                <a:tc>
                  <a:txBody>
                    <a:bodyPr/>
                    <a:lstStyle/>
                    <a:p>
                      <a:r>
                        <a:rPr lang="en-US" b="1" dirty="0"/>
                        <a:t>Anti-democracy political ideologies </a:t>
                      </a:r>
                      <a:r>
                        <a:rPr lang="en-US" dirty="0"/>
                        <a:t>(e.g. neo-reactionary movement, NRx) increasingly supported by plutocrats; would </a:t>
                      </a:r>
                      <a:r>
                        <a:rPr lang="en-US" b="1" dirty="0"/>
                        <a:t>replace democracy with monarchy or feudalism</a:t>
                      </a:r>
                      <a:r>
                        <a:rPr lang="en-US" dirty="0"/>
                        <a:t>.</a:t>
                      </a:r>
                    </a:p>
                    <a:p>
                      <a:endParaRPr lang="en-US" dirty="0"/>
                    </a:p>
                    <a:p>
                      <a:r>
                        <a:rPr lang="en-US" b="1" dirty="0"/>
                        <a:t>Authoritarian playbook</a:t>
                      </a:r>
                      <a:r>
                        <a:rPr lang="en-US" dirty="0"/>
                        <a:t>: </a:t>
                      </a:r>
                      <a:r>
                        <a:rPr lang="en-US" i="1" dirty="0"/>
                        <a:t>Project 2025 </a:t>
                      </a:r>
                      <a:r>
                        <a:rPr lang="en-US" i="0" dirty="0"/>
                        <a:t>could be used</a:t>
                      </a:r>
                      <a:r>
                        <a:rPr lang="en-US" dirty="0"/>
                        <a:t> for gradual steps toward </a:t>
                      </a:r>
                      <a:r>
                        <a:rPr lang="en-US" b="1" dirty="0"/>
                        <a:t>elected authoritarianism</a:t>
                      </a:r>
                      <a:r>
                        <a:rPr lang="en-US" b="0" dirty="0"/>
                        <a:t>.</a:t>
                      </a:r>
                      <a:endParaRPr lang="en-US" dirty="0"/>
                    </a:p>
                    <a:p>
                      <a:endParaRPr lang="en-US"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4040443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E71B0E22-F297-DC21-14BF-6A99B67F5D7A}"/>
              </a:ext>
            </a:extLst>
          </p:cNvPr>
          <p:cNvGraphicFramePr>
            <a:graphicFrameLocks noGrp="1"/>
          </p:cNvGraphicFramePr>
          <p:nvPr>
            <p:extLst>
              <p:ext uri="{D42A27DB-BD31-4B8C-83A1-F6EECF244321}">
                <p14:modId xmlns:p14="http://schemas.microsoft.com/office/powerpoint/2010/main" val="1805797696"/>
              </p:ext>
            </p:extLst>
          </p:nvPr>
        </p:nvGraphicFramePr>
        <p:xfrm>
          <a:off x="495300" y="990600"/>
          <a:ext cx="8153400" cy="4876800"/>
        </p:xfrm>
        <a:graphic>
          <a:graphicData uri="http://schemas.openxmlformats.org/drawingml/2006/table">
            <a:tbl>
              <a:tblPr firstRow="1" bandRow="1">
                <a:tableStyleId>{5C22544A-7EE6-4342-B048-85BDC9FD1C3A}</a:tableStyleId>
              </a:tblPr>
              <a:tblGrid>
                <a:gridCol w="1518770">
                  <a:extLst>
                    <a:ext uri="{9D8B030D-6E8A-4147-A177-3AD203B41FA5}">
                      <a16:colId xmlns:a16="http://schemas.microsoft.com/office/drawing/2014/main" val="673049435"/>
                    </a:ext>
                  </a:extLst>
                </a:gridCol>
                <a:gridCol w="3777130">
                  <a:extLst>
                    <a:ext uri="{9D8B030D-6E8A-4147-A177-3AD203B41FA5}">
                      <a16:colId xmlns:a16="http://schemas.microsoft.com/office/drawing/2014/main" val="813781105"/>
                    </a:ext>
                  </a:extLst>
                </a:gridCol>
                <a:gridCol w="2857500">
                  <a:extLst>
                    <a:ext uri="{9D8B030D-6E8A-4147-A177-3AD203B41FA5}">
                      <a16:colId xmlns:a16="http://schemas.microsoft.com/office/drawing/2014/main" val="1769173084"/>
                    </a:ext>
                  </a:extLst>
                </a:gridCol>
              </a:tblGrid>
              <a:tr h="475044">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401756">
                <a:tc>
                  <a:txBody>
                    <a:bodyPr/>
                    <a:lstStyle/>
                    <a:p>
                      <a:pPr marL="0" indent="0">
                        <a:buNone/>
                      </a:pPr>
                      <a:r>
                        <a:rPr lang="en-US" dirty="0"/>
                        <a:t>1  </a:t>
                      </a:r>
                    </a:p>
                    <a:p>
                      <a:pPr marL="0" indent="0">
                        <a:buNone/>
                      </a:pPr>
                      <a:r>
                        <a:rPr lang="en-US" sz="2000" b="1" dirty="0"/>
                        <a:t>Electoral</a:t>
                      </a:r>
                    </a:p>
                    <a:p>
                      <a:pPr marL="0" indent="0">
                        <a:buFontTx/>
                        <a:buNone/>
                      </a:pPr>
                      <a:r>
                        <a:rPr lang="en-US" sz="2000" dirty="0"/>
                        <a:t>     Facet</a:t>
                      </a:r>
                    </a:p>
                    <a:p>
                      <a:pPr marL="0" indent="0">
                        <a:buFontTx/>
                        <a:buNone/>
                      </a:pPr>
                      <a:endParaRPr lang="en-US" dirty="0"/>
                    </a:p>
                    <a:p>
                      <a:pPr marL="0" indent="0">
                        <a:buFontTx/>
                        <a:buNone/>
                      </a:pPr>
                      <a:r>
                        <a:rPr lang="en-US" dirty="0"/>
                        <a:t>-voting, civic engagement</a:t>
                      </a:r>
                    </a:p>
                    <a:p>
                      <a:pPr marL="0" indent="0">
                        <a:buFontTx/>
                        <a:buNone/>
                      </a:pPr>
                      <a:endParaRPr lang="en-US" dirty="0"/>
                    </a:p>
                    <a:p>
                      <a:pPr marL="0" indent="0">
                        <a:buFontTx/>
                        <a:buNone/>
                      </a:pPr>
                      <a:r>
                        <a:rPr lang="en-US" dirty="0"/>
                        <a:t>-free &amp; fair elections</a:t>
                      </a:r>
                    </a:p>
                  </a:txBody>
                  <a:tcPr/>
                </a:tc>
                <a:tc>
                  <a:txBody>
                    <a:bodyPr/>
                    <a:lstStyle/>
                    <a:p>
                      <a:pPr marL="0" indent="0">
                        <a:buNone/>
                      </a:pPr>
                      <a:endParaRPr lang="en-US" sz="1800" dirty="0"/>
                    </a:p>
                    <a:p>
                      <a:pPr marL="0" indent="0">
                        <a:buNone/>
                      </a:pPr>
                      <a:r>
                        <a:rPr lang="en-US" sz="1800" b="1" dirty="0"/>
                        <a:t>Constitution</a:t>
                      </a:r>
                      <a:r>
                        <a:rPr lang="en-US" sz="1800" dirty="0"/>
                        <a:t>: voting not a right, so </a:t>
                      </a:r>
                      <a:r>
                        <a:rPr lang="en-US" sz="1800" b="1" dirty="0"/>
                        <a:t>Supreme Court </a:t>
                      </a:r>
                      <a:r>
                        <a:rPr lang="en-US" sz="1800" dirty="0"/>
                        <a:t>in </a:t>
                      </a:r>
                      <a:r>
                        <a:rPr lang="en-US" sz="1800" b="0" i="1" dirty="0"/>
                        <a:t>Shelby County</a:t>
                      </a:r>
                      <a:r>
                        <a:rPr lang="en-US" sz="1800" dirty="0"/>
                        <a:t> decision overturned Voting Rights Act; </a:t>
                      </a:r>
                      <a:r>
                        <a:rPr lang="en-US" sz="1800" b="1" dirty="0"/>
                        <a:t>allows states to restrict voting rights, hence voter suppression efforts.</a:t>
                      </a:r>
                    </a:p>
                    <a:p>
                      <a:pPr marL="0" indent="0">
                        <a:buNone/>
                      </a:pPr>
                      <a:endParaRPr lang="en-US" sz="1800" dirty="0"/>
                    </a:p>
                    <a:p>
                      <a:pPr marL="0" indent="0">
                        <a:buFontTx/>
                        <a:buNone/>
                      </a:pPr>
                      <a:endParaRPr lang="en-US" dirty="0"/>
                    </a:p>
                  </a:txBody>
                  <a:tcPr/>
                </a:tc>
                <a:tc>
                  <a:txBody>
                    <a:bodyPr/>
                    <a:lstStyle/>
                    <a:p>
                      <a:endParaRPr lang="en-US"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28243491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931E1D-097C-BC7D-F363-680D4C97A121}"/>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709FC111-A585-F2F4-CE26-F96F51BAD837}"/>
              </a:ext>
            </a:extLst>
          </p:cNvPr>
          <p:cNvGraphicFramePr>
            <a:graphicFrameLocks noGrp="1"/>
          </p:cNvGraphicFramePr>
          <p:nvPr>
            <p:extLst>
              <p:ext uri="{D42A27DB-BD31-4B8C-83A1-F6EECF244321}">
                <p14:modId xmlns:p14="http://schemas.microsoft.com/office/powerpoint/2010/main" val="3007848042"/>
              </p:ext>
            </p:extLst>
          </p:nvPr>
        </p:nvGraphicFramePr>
        <p:xfrm>
          <a:off x="495300" y="838200"/>
          <a:ext cx="8267700" cy="5105400"/>
        </p:xfrm>
        <a:graphic>
          <a:graphicData uri="http://schemas.openxmlformats.org/drawingml/2006/table">
            <a:tbl>
              <a:tblPr firstRow="1" bandRow="1">
                <a:tableStyleId>{5C22544A-7EE6-4342-B048-85BDC9FD1C3A}</a:tableStyleId>
              </a:tblPr>
              <a:tblGrid>
                <a:gridCol w="1815803">
                  <a:extLst>
                    <a:ext uri="{9D8B030D-6E8A-4147-A177-3AD203B41FA5}">
                      <a16:colId xmlns:a16="http://schemas.microsoft.com/office/drawing/2014/main" val="673049435"/>
                    </a:ext>
                  </a:extLst>
                </a:gridCol>
                <a:gridCol w="1931706">
                  <a:extLst>
                    <a:ext uri="{9D8B030D-6E8A-4147-A177-3AD203B41FA5}">
                      <a16:colId xmlns:a16="http://schemas.microsoft.com/office/drawing/2014/main" val="813781105"/>
                    </a:ext>
                  </a:extLst>
                </a:gridCol>
                <a:gridCol w="4520191">
                  <a:extLst>
                    <a:ext uri="{9D8B030D-6E8A-4147-A177-3AD203B41FA5}">
                      <a16:colId xmlns:a16="http://schemas.microsoft.com/office/drawing/2014/main" val="1769173084"/>
                    </a:ext>
                  </a:extLst>
                </a:gridCol>
              </a:tblGrid>
              <a:tr h="498952">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606448">
                <a:tc>
                  <a:txBody>
                    <a:bodyPr/>
                    <a:lstStyle/>
                    <a:p>
                      <a:pPr marL="0" indent="0">
                        <a:buNone/>
                      </a:pPr>
                      <a:r>
                        <a:rPr lang="en-US" dirty="0"/>
                        <a:t>5</a:t>
                      </a:r>
                    </a:p>
                    <a:p>
                      <a:pPr marL="0" indent="0">
                        <a:buNone/>
                      </a:pPr>
                      <a:r>
                        <a:rPr lang="en-US" sz="2000" b="1" dirty="0"/>
                        <a:t>Existential</a:t>
                      </a:r>
                      <a:r>
                        <a:rPr lang="en-US" sz="2000" dirty="0"/>
                        <a:t> Facet</a:t>
                      </a:r>
                    </a:p>
                    <a:p>
                      <a:pPr marL="0" indent="0">
                        <a:buFontTx/>
                        <a:buNone/>
                      </a:pPr>
                      <a:endParaRPr lang="en-US" dirty="0"/>
                    </a:p>
                    <a:p>
                      <a:pPr marL="0" indent="0">
                        <a:buFontTx/>
                        <a:buNone/>
                      </a:pPr>
                      <a:r>
                        <a:rPr lang="en-US" sz="1800" dirty="0"/>
                        <a:t>-undermining integrity of government</a:t>
                      </a:r>
                    </a:p>
                    <a:p>
                      <a:pPr marL="0" indent="0">
                        <a:buFontTx/>
                        <a:buNone/>
                      </a:pPr>
                      <a:endParaRPr lang="en-US" sz="1800" dirty="0"/>
                    </a:p>
                    <a:p>
                      <a:pPr marL="0" indent="0">
                        <a:buFontTx/>
                        <a:buNone/>
                      </a:pPr>
                      <a:r>
                        <a:rPr lang="en-US" sz="1800" dirty="0"/>
                        <a:t>-directly threatening foundations of government</a:t>
                      </a:r>
                    </a:p>
                  </a:txBody>
                  <a:tcPr/>
                </a:tc>
                <a:tc>
                  <a:txBody>
                    <a:bodyPr/>
                    <a:lstStyle/>
                    <a:p>
                      <a:pPr marL="0" indent="0">
                        <a:buNone/>
                      </a:pPr>
                      <a:endParaRPr lang="en-US" sz="1600" dirty="0"/>
                    </a:p>
                  </a:txBody>
                  <a:tcPr/>
                </a:tc>
                <a:tc>
                  <a:txBody>
                    <a:bodyPr/>
                    <a:lstStyle/>
                    <a:p>
                      <a:r>
                        <a:rPr lang="en-US" b="1" dirty="0"/>
                        <a:t>Anti-democracy political ideologies </a:t>
                      </a:r>
                      <a:r>
                        <a:rPr lang="en-US" dirty="0"/>
                        <a:t>(e.g. neo-reactionary movement, NRx) increasingly supported by plutocrats; would </a:t>
                      </a:r>
                      <a:r>
                        <a:rPr lang="en-US" b="1" dirty="0"/>
                        <a:t>replace democracy with monarchy or feudalism</a:t>
                      </a:r>
                      <a:r>
                        <a:rPr lang="en-US" dirty="0"/>
                        <a:t>.</a:t>
                      </a:r>
                    </a:p>
                    <a:p>
                      <a:endParaRPr lang="en-US" dirty="0"/>
                    </a:p>
                    <a:p>
                      <a:r>
                        <a:rPr lang="en-US" b="1" dirty="0"/>
                        <a:t>Authoritarian playbook</a:t>
                      </a:r>
                      <a:r>
                        <a:rPr lang="en-US" dirty="0"/>
                        <a:t>: </a:t>
                      </a:r>
                      <a:r>
                        <a:rPr lang="en-US" i="1" dirty="0"/>
                        <a:t>Project 2025 </a:t>
                      </a:r>
                      <a:r>
                        <a:rPr lang="en-US" i="0" dirty="0"/>
                        <a:t>could be used</a:t>
                      </a:r>
                      <a:r>
                        <a:rPr lang="en-US" dirty="0"/>
                        <a:t> for gradual steps toward </a:t>
                      </a:r>
                      <a:r>
                        <a:rPr lang="en-US" b="1" dirty="0"/>
                        <a:t>elected authoritarianism</a:t>
                      </a:r>
                      <a:r>
                        <a:rPr lang="en-US" b="0" dirty="0"/>
                        <a:t>.</a:t>
                      </a:r>
                      <a:endParaRPr lang="en-US" dirty="0"/>
                    </a:p>
                    <a:p>
                      <a:endParaRPr lang="en-US" dirty="0"/>
                    </a:p>
                    <a:p>
                      <a:r>
                        <a:rPr lang="en-US" b="1" dirty="0"/>
                        <a:t>General anti-government bias</a:t>
                      </a:r>
                      <a:r>
                        <a:rPr lang="en-US" dirty="0"/>
                        <a:t>: Based on colonial experience; current citizens have </a:t>
                      </a:r>
                      <a:r>
                        <a:rPr lang="en-US" b="1" dirty="0"/>
                        <a:t>mostly negative interactions with government</a:t>
                      </a:r>
                      <a:r>
                        <a:rPr lang="en-US" dirty="0"/>
                        <a:t>.</a:t>
                      </a:r>
                    </a:p>
                    <a:p>
                      <a:endParaRPr lang="en-US"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4361124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8991BE-04B6-1220-3300-02CAC0C52083}"/>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18D7AB4-B43C-7534-C22A-CAF41EFCEFB4}"/>
              </a:ext>
            </a:extLst>
          </p:cNvPr>
          <p:cNvGraphicFramePr>
            <a:graphicFrameLocks noGrp="1"/>
          </p:cNvGraphicFramePr>
          <p:nvPr>
            <p:extLst>
              <p:ext uri="{D42A27DB-BD31-4B8C-83A1-F6EECF244321}">
                <p14:modId xmlns:p14="http://schemas.microsoft.com/office/powerpoint/2010/main" val="2574298743"/>
              </p:ext>
            </p:extLst>
          </p:nvPr>
        </p:nvGraphicFramePr>
        <p:xfrm>
          <a:off x="495300" y="838200"/>
          <a:ext cx="8267700" cy="5212080"/>
        </p:xfrm>
        <a:graphic>
          <a:graphicData uri="http://schemas.openxmlformats.org/drawingml/2006/table">
            <a:tbl>
              <a:tblPr firstRow="1" bandRow="1">
                <a:tableStyleId>{5C22544A-7EE6-4342-B048-85BDC9FD1C3A}</a:tableStyleId>
              </a:tblPr>
              <a:tblGrid>
                <a:gridCol w="1815803">
                  <a:extLst>
                    <a:ext uri="{9D8B030D-6E8A-4147-A177-3AD203B41FA5}">
                      <a16:colId xmlns:a16="http://schemas.microsoft.com/office/drawing/2014/main" val="673049435"/>
                    </a:ext>
                  </a:extLst>
                </a:gridCol>
                <a:gridCol w="1931706">
                  <a:extLst>
                    <a:ext uri="{9D8B030D-6E8A-4147-A177-3AD203B41FA5}">
                      <a16:colId xmlns:a16="http://schemas.microsoft.com/office/drawing/2014/main" val="813781105"/>
                    </a:ext>
                  </a:extLst>
                </a:gridCol>
                <a:gridCol w="4520191">
                  <a:extLst>
                    <a:ext uri="{9D8B030D-6E8A-4147-A177-3AD203B41FA5}">
                      <a16:colId xmlns:a16="http://schemas.microsoft.com/office/drawing/2014/main" val="1769173084"/>
                    </a:ext>
                  </a:extLst>
                </a:gridCol>
              </a:tblGrid>
              <a:tr h="457200">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220980">
                <a:tc>
                  <a:txBody>
                    <a:bodyPr/>
                    <a:lstStyle/>
                    <a:p>
                      <a:pPr marL="0" indent="0">
                        <a:buNone/>
                      </a:pPr>
                      <a:r>
                        <a:rPr lang="en-US" dirty="0"/>
                        <a:t>5</a:t>
                      </a:r>
                    </a:p>
                    <a:p>
                      <a:pPr marL="0" indent="0">
                        <a:buNone/>
                      </a:pPr>
                      <a:r>
                        <a:rPr lang="en-US" sz="2000" b="1" dirty="0"/>
                        <a:t>Existential</a:t>
                      </a:r>
                      <a:r>
                        <a:rPr lang="en-US" sz="2000" dirty="0"/>
                        <a:t> Facet</a:t>
                      </a:r>
                    </a:p>
                    <a:p>
                      <a:pPr marL="0" indent="0">
                        <a:buFontTx/>
                        <a:buNone/>
                      </a:pPr>
                      <a:endParaRPr lang="en-US" dirty="0"/>
                    </a:p>
                    <a:p>
                      <a:pPr marL="0" indent="0">
                        <a:buFontTx/>
                        <a:buNone/>
                      </a:pPr>
                      <a:r>
                        <a:rPr lang="en-US" sz="1800" dirty="0"/>
                        <a:t>-undermining integrity of government</a:t>
                      </a:r>
                    </a:p>
                    <a:p>
                      <a:pPr marL="0" indent="0">
                        <a:buFontTx/>
                        <a:buNone/>
                      </a:pPr>
                      <a:endParaRPr lang="en-US" sz="1800" dirty="0"/>
                    </a:p>
                    <a:p>
                      <a:pPr marL="0" indent="0">
                        <a:buFontTx/>
                        <a:buNone/>
                      </a:pPr>
                      <a:r>
                        <a:rPr lang="en-US" sz="1800" dirty="0"/>
                        <a:t>-directly threatening foundations of government</a:t>
                      </a:r>
                    </a:p>
                  </a:txBody>
                  <a:tcPr/>
                </a:tc>
                <a:tc>
                  <a:txBody>
                    <a:bodyPr/>
                    <a:lstStyle/>
                    <a:p>
                      <a:pPr marL="0" indent="0">
                        <a:buNone/>
                      </a:pPr>
                      <a:endParaRPr lang="en-US" sz="1600" dirty="0"/>
                    </a:p>
                  </a:txBody>
                  <a:tcPr/>
                </a:tc>
                <a:tc>
                  <a:txBody>
                    <a:bodyPr/>
                    <a:lstStyle/>
                    <a:p>
                      <a:r>
                        <a:rPr lang="en-US" b="1" dirty="0"/>
                        <a:t>Anti-democracy political ideologies </a:t>
                      </a:r>
                      <a:r>
                        <a:rPr lang="en-US" dirty="0"/>
                        <a:t>(e.g. neo-reactionary movement, NRx) increasingly supported by plutocrats; would </a:t>
                      </a:r>
                      <a:r>
                        <a:rPr lang="en-US" b="1" dirty="0"/>
                        <a:t>replace democracy with monarchy or feudalism</a:t>
                      </a:r>
                      <a:r>
                        <a:rPr lang="en-US" dirty="0"/>
                        <a:t>.</a:t>
                      </a:r>
                    </a:p>
                    <a:p>
                      <a:endParaRPr lang="en-US" dirty="0"/>
                    </a:p>
                    <a:p>
                      <a:r>
                        <a:rPr lang="en-US" b="1" dirty="0"/>
                        <a:t>Authoritarian playbook</a:t>
                      </a:r>
                      <a:r>
                        <a:rPr lang="en-US" dirty="0"/>
                        <a:t>: </a:t>
                      </a:r>
                      <a:r>
                        <a:rPr lang="en-US" i="1" dirty="0"/>
                        <a:t>Project 2025 </a:t>
                      </a:r>
                      <a:r>
                        <a:rPr lang="en-US" i="0" dirty="0"/>
                        <a:t>could be used</a:t>
                      </a:r>
                      <a:r>
                        <a:rPr lang="en-US" dirty="0"/>
                        <a:t> for gradual steps toward </a:t>
                      </a:r>
                      <a:r>
                        <a:rPr lang="en-US" b="1" dirty="0"/>
                        <a:t>elected authoritarianism</a:t>
                      </a:r>
                      <a:r>
                        <a:rPr lang="en-US" b="0" dirty="0"/>
                        <a:t>.</a:t>
                      </a:r>
                      <a:endParaRPr lang="en-US" dirty="0"/>
                    </a:p>
                    <a:p>
                      <a:endParaRPr lang="en-US" dirty="0"/>
                    </a:p>
                    <a:p>
                      <a:r>
                        <a:rPr lang="en-US" b="1" dirty="0"/>
                        <a:t>General anti-government bias</a:t>
                      </a:r>
                      <a:r>
                        <a:rPr lang="en-US" dirty="0"/>
                        <a:t>: Based on colonial experience; current citizens have </a:t>
                      </a:r>
                      <a:r>
                        <a:rPr lang="en-US" b="1" dirty="0"/>
                        <a:t>mostly negative interactions with government</a:t>
                      </a:r>
                      <a:r>
                        <a:rPr lang="en-US" dirty="0"/>
                        <a:t>.</a:t>
                      </a:r>
                    </a:p>
                    <a:p>
                      <a:endParaRPr lang="en-US" dirty="0"/>
                    </a:p>
                    <a:p>
                      <a:r>
                        <a:rPr lang="en-US" b="1" dirty="0"/>
                        <a:t>Tribalism</a:t>
                      </a:r>
                      <a:r>
                        <a:rPr lang="en-US" dirty="0"/>
                        <a:t>: Political identity replaced by </a:t>
                      </a:r>
                      <a:r>
                        <a:rPr lang="en-US" b="1" dirty="0"/>
                        <a:t>“tribal” identity, which dictates policies</a:t>
                      </a:r>
                      <a:r>
                        <a:rPr lang="en-US" dirty="0"/>
                        <a:t>.</a:t>
                      </a:r>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28227581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682CA0-B1BF-5E2E-6175-1FF65AFA35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4360A4-D522-D91A-56E3-F8958DE00E29}"/>
              </a:ext>
            </a:extLst>
          </p:cNvPr>
          <p:cNvSpPr>
            <a:spLocks noGrp="1"/>
          </p:cNvSpPr>
          <p:nvPr>
            <p:ph type="title"/>
          </p:nvPr>
        </p:nvSpPr>
        <p:spPr>
          <a:xfrm>
            <a:off x="685800" y="609600"/>
            <a:ext cx="7948613" cy="838200"/>
          </a:xfrm>
        </p:spPr>
        <p:txBody>
          <a:bodyPr/>
          <a:lstStyle/>
          <a:p>
            <a:pPr algn="ctr"/>
            <a:r>
              <a:rPr lang="en-US" dirty="0"/>
              <a:t>CLOSING COMMENTS</a:t>
            </a:r>
          </a:p>
        </p:txBody>
      </p:sp>
      <p:sp>
        <p:nvSpPr>
          <p:cNvPr id="3" name="Content Placeholder 2">
            <a:extLst>
              <a:ext uri="{FF2B5EF4-FFF2-40B4-BE49-F238E27FC236}">
                <a16:creationId xmlns:a16="http://schemas.microsoft.com/office/drawing/2014/main" id="{0EFE7D1A-A8E9-EAAA-6B6A-8A799C89A2B9}"/>
              </a:ext>
            </a:extLst>
          </p:cNvPr>
          <p:cNvSpPr>
            <a:spLocks noGrp="1"/>
          </p:cNvSpPr>
          <p:nvPr>
            <p:ph idx="1"/>
          </p:nvPr>
        </p:nvSpPr>
        <p:spPr>
          <a:xfrm>
            <a:off x="509587" y="1558332"/>
            <a:ext cx="8212931" cy="4385268"/>
          </a:xfrm>
        </p:spPr>
        <p:txBody>
          <a:bodyPr/>
          <a:lstStyle/>
          <a:p>
            <a:pPr marL="0" indent="0">
              <a:buNone/>
            </a:pPr>
            <a:r>
              <a:rPr lang="en-US" sz="2400" dirty="0"/>
              <a:t>Growing recognition of threats</a:t>
            </a:r>
          </a:p>
          <a:p>
            <a:pPr marL="0" indent="0">
              <a:buNone/>
            </a:pPr>
            <a:r>
              <a:rPr lang="en-US" sz="2400" dirty="0"/>
              <a:t>Recap of most severe threats</a:t>
            </a:r>
            <a:endParaRPr lang="en-US" sz="2000" dirty="0"/>
          </a:p>
          <a:p>
            <a:pPr marL="749300" lvl="1" indent="-349250"/>
            <a:r>
              <a:rPr lang="en-US" sz="2200" dirty="0"/>
              <a:t>1. Death of truth – </a:t>
            </a:r>
            <a:r>
              <a:rPr lang="en-US" sz="1700" dirty="0"/>
              <a:t>Social media algorithms, repeal of fairness doctrine, foreign interference </a:t>
            </a:r>
          </a:p>
          <a:p>
            <a:pPr marL="749300" lvl="1" indent="-349250"/>
            <a:r>
              <a:rPr lang="en-US" sz="2200" dirty="0"/>
              <a:t>2. Unequal participation – </a:t>
            </a:r>
            <a:r>
              <a:rPr lang="en-US" sz="1800" dirty="0"/>
              <a:t>Income inequality, caste discrimination, wealthy buying influence, lobbyists, dark money </a:t>
            </a:r>
          </a:p>
          <a:p>
            <a:pPr marL="749300" lvl="1" indent="-349250"/>
            <a:r>
              <a:rPr lang="en-US" sz="2200" dirty="0"/>
              <a:t>3. Election system – </a:t>
            </a:r>
            <a:r>
              <a:rPr lang="en-US" sz="1800" dirty="0"/>
              <a:t>Gerrymandering, Electoral College, plurality voting system </a:t>
            </a:r>
          </a:p>
          <a:p>
            <a:pPr marL="400050" lvl="1" indent="0"/>
            <a:r>
              <a:rPr lang="en-US" sz="2200" dirty="0"/>
              <a:t>4. Supreme Court – </a:t>
            </a:r>
            <a:r>
              <a:rPr lang="en-US" sz="1800" dirty="0"/>
              <a:t>No longer a check/balance </a:t>
            </a:r>
          </a:p>
          <a:p>
            <a:pPr marL="749300" lvl="1" indent="-349250"/>
            <a:r>
              <a:rPr lang="en-US" sz="2200" dirty="0"/>
              <a:t>5. Voter mentality – </a:t>
            </a:r>
            <a:r>
              <a:rPr lang="en-US" sz="1800" dirty="0"/>
              <a:t>tribalism, voter disregard/ignorance of problems/issues, anti-democracy ideologies, anti-government bias (from lack of information about the good it does)</a:t>
            </a:r>
          </a:p>
        </p:txBody>
      </p:sp>
    </p:spTree>
    <p:extLst>
      <p:ext uri="{BB962C8B-B14F-4D97-AF65-F5344CB8AC3E}">
        <p14:creationId xmlns:p14="http://schemas.microsoft.com/office/powerpoint/2010/main" val="1315340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4D7DEF-F06D-474D-EC43-B22F797FFD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72F9FD-7FF6-ED4F-B687-EE25AC5BE7FC}"/>
              </a:ext>
            </a:extLst>
          </p:cNvPr>
          <p:cNvSpPr>
            <a:spLocks noGrp="1"/>
          </p:cNvSpPr>
          <p:nvPr>
            <p:ph type="title"/>
          </p:nvPr>
        </p:nvSpPr>
        <p:spPr>
          <a:xfrm>
            <a:off x="685800" y="609600"/>
            <a:ext cx="7948613" cy="838200"/>
          </a:xfrm>
        </p:spPr>
        <p:txBody>
          <a:bodyPr/>
          <a:lstStyle/>
          <a:p>
            <a:pPr algn="ctr"/>
            <a:r>
              <a:rPr lang="en-US" dirty="0"/>
              <a:t>CLOSING COMMENTS</a:t>
            </a:r>
          </a:p>
        </p:txBody>
      </p:sp>
      <p:sp>
        <p:nvSpPr>
          <p:cNvPr id="3" name="Content Placeholder 2">
            <a:extLst>
              <a:ext uri="{FF2B5EF4-FFF2-40B4-BE49-F238E27FC236}">
                <a16:creationId xmlns:a16="http://schemas.microsoft.com/office/drawing/2014/main" id="{9BD975D9-5119-901F-CFC0-5D3E107170B4}"/>
              </a:ext>
            </a:extLst>
          </p:cNvPr>
          <p:cNvSpPr>
            <a:spLocks noGrp="1"/>
          </p:cNvSpPr>
          <p:nvPr>
            <p:ph idx="1"/>
          </p:nvPr>
        </p:nvSpPr>
        <p:spPr>
          <a:xfrm>
            <a:off x="509587" y="1558332"/>
            <a:ext cx="8212931" cy="4385268"/>
          </a:xfrm>
        </p:spPr>
        <p:txBody>
          <a:bodyPr/>
          <a:lstStyle/>
          <a:p>
            <a:pPr marL="0" indent="0">
              <a:buNone/>
            </a:pPr>
            <a:r>
              <a:rPr lang="en-US" sz="2400" dirty="0"/>
              <a:t>Growing recognition of threats</a:t>
            </a:r>
          </a:p>
          <a:p>
            <a:pPr marL="0" indent="0">
              <a:buNone/>
            </a:pPr>
            <a:r>
              <a:rPr lang="en-US" sz="2400" dirty="0"/>
              <a:t>Recap of most severe threats</a:t>
            </a:r>
          </a:p>
          <a:p>
            <a:pPr marL="0" indent="0">
              <a:buNone/>
            </a:pPr>
            <a:r>
              <a:rPr lang="en-US" sz="2400" dirty="0"/>
              <a:t>Our plans</a:t>
            </a:r>
          </a:p>
          <a:p>
            <a:pPr marL="809625" lvl="1" indent="-352425">
              <a:buFont typeface="+mj-lt"/>
              <a:buAutoNum type="arabicPeriod"/>
            </a:pPr>
            <a:r>
              <a:rPr lang="en-US" sz="2000" dirty="0"/>
              <a:t>Further develop and refine our list of threats in the grid </a:t>
            </a:r>
          </a:p>
          <a:p>
            <a:pPr marL="809625" lvl="1" indent="-352425">
              <a:buFont typeface="+mj-lt"/>
              <a:buAutoNum type="arabicPeriod"/>
            </a:pPr>
            <a:r>
              <a:rPr lang="en-US" sz="2000" dirty="0"/>
              <a:t>Publish the results in narrative form: book and website </a:t>
            </a:r>
          </a:p>
          <a:p>
            <a:pPr marL="809625" lvl="1" indent="-352425">
              <a:buFont typeface="+mj-lt"/>
              <a:buAutoNum type="arabicPeriod"/>
            </a:pPr>
            <a:r>
              <a:rPr lang="en-US" sz="2000" dirty="0"/>
              <a:t>Eventually propose ways to address the threats </a:t>
            </a:r>
          </a:p>
          <a:p>
            <a:pPr marL="0" indent="0">
              <a:buNone/>
            </a:pPr>
            <a:r>
              <a:rPr lang="en-US" sz="2400" dirty="0"/>
              <a:t>What you can do</a:t>
            </a:r>
          </a:p>
          <a:p>
            <a:pPr lvl="1">
              <a:buFont typeface="Arial" panose="020B0604020202020204" pitchFamily="34" charset="0"/>
              <a:buChar char="•"/>
            </a:pPr>
            <a:r>
              <a:rPr lang="en-US" sz="2000" dirty="0"/>
              <a:t>Give us suggestions for our grid and ways to publicize it (now)</a:t>
            </a:r>
          </a:p>
          <a:p>
            <a:pPr lvl="1">
              <a:buFont typeface="Arial" panose="020B0604020202020204" pitchFamily="34" charset="0"/>
              <a:buChar char="•"/>
            </a:pPr>
            <a:r>
              <a:rPr lang="en-US" sz="2000" dirty="0"/>
              <a:t>Spread the word about this work when you leave 		(share </a:t>
            </a:r>
            <a:r>
              <a:rPr lang="en-US" sz="2000" dirty="0">
                <a:hlinkClick r:id="rId3"/>
              </a:rPr>
              <a:t>www.reigeluth.net/democracy</a:t>
            </a:r>
            <a:r>
              <a:rPr lang="en-US" sz="2000" dirty="0"/>
              <a:t>)</a:t>
            </a:r>
          </a:p>
          <a:p>
            <a:pPr lvl="1">
              <a:buFont typeface="Arial" panose="020B0604020202020204" pitchFamily="34" charset="0"/>
              <a:buChar char="•"/>
            </a:pPr>
            <a:r>
              <a:rPr lang="en-US" sz="2000" dirty="0"/>
              <a:t>Let us know if you would like to play a role in this work</a:t>
            </a:r>
          </a:p>
        </p:txBody>
      </p:sp>
    </p:spTree>
    <p:extLst>
      <p:ext uri="{BB962C8B-B14F-4D97-AF65-F5344CB8AC3E}">
        <p14:creationId xmlns:p14="http://schemas.microsoft.com/office/powerpoint/2010/main" val="4024657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A546640-22DA-1C5B-37B1-4AAB1923BDC9}"/>
              </a:ext>
            </a:extLst>
          </p:cNvPr>
          <p:cNvSpPr>
            <a:spLocks noGrp="1"/>
          </p:cNvSpPr>
          <p:nvPr>
            <p:ph type="subTitle" idx="1"/>
          </p:nvPr>
        </p:nvSpPr>
        <p:spPr>
          <a:xfrm>
            <a:off x="448914" y="2921000"/>
            <a:ext cx="8226425" cy="508000"/>
          </a:xfrm>
        </p:spPr>
        <p:txBody>
          <a:bodyPr/>
          <a:lstStyle/>
          <a:p>
            <a:r>
              <a:rPr lang="en-US" dirty="0"/>
              <a:t>We welcome feedback:</a:t>
            </a:r>
          </a:p>
          <a:p>
            <a:r>
              <a:rPr lang="en-US" dirty="0"/>
              <a:t>pershin@iu.edu</a:t>
            </a:r>
          </a:p>
        </p:txBody>
      </p:sp>
      <p:sp>
        <p:nvSpPr>
          <p:cNvPr id="2" name="Title 1">
            <a:extLst>
              <a:ext uri="{FF2B5EF4-FFF2-40B4-BE49-F238E27FC236}">
                <a16:creationId xmlns:a16="http://schemas.microsoft.com/office/drawing/2014/main" id="{3440D1E4-1394-BCED-8706-D99B130E8180}"/>
              </a:ext>
            </a:extLst>
          </p:cNvPr>
          <p:cNvSpPr>
            <a:spLocks noGrp="1"/>
          </p:cNvSpPr>
          <p:nvPr>
            <p:ph type="ctrTitle" sz="quarter"/>
          </p:nvPr>
        </p:nvSpPr>
        <p:spPr>
          <a:xfrm>
            <a:off x="455613" y="1014413"/>
            <a:ext cx="8226425" cy="776287"/>
          </a:xfrm>
        </p:spPr>
        <p:txBody>
          <a:bodyPr/>
          <a:lstStyle/>
          <a:p>
            <a:r>
              <a:rPr lang="en-US" dirty="0"/>
              <a:t>Thanks for your attention</a:t>
            </a:r>
          </a:p>
        </p:txBody>
      </p:sp>
      <p:sp>
        <p:nvSpPr>
          <p:cNvPr id="5" name="Subtitle 2">
            <a:extLst>
              <a:ext uri="{FF2B5EF4-FFF2-40B4-BE49-F238E27FC236}">
                <a16:creationId xmlns:a16="http://schemas.microsoft.com/office/drawing/2014/main" id="{402D7275-BA20-6E7E-E858-62D516F5E9B3}"/>
              </a:ext>
            </a:extLst>
          </p:cNvPr>
          <p:cNvSpPr txBox="1">
            <a:spLocks/>
          </p:cNvSpPr>
          <p:nvPr/>
        </p:nvSpPr>
        <p:spPr bwMode="auto">
          <a:xfrm>
            <a:off x="448913" y="5105400"/>
            <a:ext cx="822642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lvl1pPr marL="0" indent="0" algn="ctr" rtl="0" eaLnBrk="0" fontAlgn="base" hangingPunct="0">
              <a:spcBef>
                <a:spcPct val="20000"/>
              </a:spcBef>
              <a:spcAft>
                <a:spcPct val="0"/>
              </a:spcAft>
              <a:buFontTx/>
              <a:buNone/>
              <a:defRPr sz="2800">
                <a:solidFill>
                  <a:schemeClr val="bg1"/>
                </a:solidFill>
                <a:latin typeface="+mn-lt"/>
                <a:ea typeface="MS PGothic" panose="020B0600070205080204" pitchFamily="34" charset="-128"/>
                <a:cs typeface="+mn-cs"/>
              </a:defRPr>
            </a:lvl1pPr>
            <a:lvl2pPr marL="742950" indent="-285750" algn="l" rtl="0" eaLnBrk="0" fontAlgn="base" hangingPunct="0">
              <a:spcBef>
                <a:spcPct val="20000"/>
              </a:spcBef>
              <a:spcAft>
                <a:spcPct val="0"/>
              </a:spcAft>
              <a:defRPr sz="28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r>
              <a:rPr lang="en-US" i="0" kern="0" dirty="0">
                <a:solidFill>
                  <a:schemeClr val="tx1"/>
                </a:solidFill>
              </a:rPr>
              <a:t>Please share</a:t>
            </a:r>
          </a:p>
          <a:p>
            <a:r>
              <a:rPr lang="en-US" i="0" kern="0" dirty="0" err="1">
                <a:solidFill>
                  <a:schemeClr val="tx1"/>
                </a:solidFill>
              </a:rPr>
              <a:t>www.reigeluth.net</a:t>
            </a:r>
            <a:r>
              <a:rPr lang="en-US" i="0" kern="0" dirty="0">
                <a:solidFill>
                  <a:schemeClr val="tx1"/>
                </a:solidFill>
              </a:rPr>
              <a:t>/democracy</a:t>
            </a:r>
          </a:p>
        </p:txBody>
      </p:sp>
    </p:spTree>
    <p:extLst>
      <p:ext uri="{BB962C8B-B14F-4D97-AF65-F5344CB8AC3E}">
        <p14:creationId xmlns:p14="http://schemas.microsoft.com/office/powerpoint/2010/main" val="1198110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F3A616-3FFC-CC60-8A93-2A1604F2F75C}"/>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B89C5DC-05DC-AE6D-D0BA-19E6F43D7383}"/>
              </a:ext>
            </a:extLst>
          </p:cNvPr>
          <p:cNvGraphicFramePr>
            <a:graphicFrameLocks noGrp="1"/>
          </p:cNvGraphicFramePr>
          <p:nvPr>
            <p:extLst>
              <p:ext uri="{D42A27DB-BD31-4B8C-83A1-F6EECF244321}">
                <p14:modId xmlns:p14="http://schemas.microsoft.com/office/powerpoint/2010/main" val="4046130865"/>
              </p:ext>
            </p:extLst>
          </p:nvPr>
        </p:nvGraphicFramePr>
        <p:xfrm>
          <a:off x="495300" y="990600"/>
          <a:ext cx="8153400" cy="4876800"/>
        </p:xfrm>
        <a:graphic>
          <a:graphicData uri="http://schemas.openxmlformats.org/drawingml/2006/table">
            <a:tbl>
              <a:tblPr firstRow="1" bandRow="1">
                <a:tableStyleId>{5C22544A-7EE6-4342-B048-85BDC9FD1C3A}</a:tableStyleId>
              </a:tblPr>
              <a:tblGrid>
                <a:gridCol w="1518770">
                  <a:extLst>
                    <a:ext uri="{9D8B030D-6E8A-4147-A177-3AD203B41FA5}">
                      <a16:colId xmlns:a16="http://schemas.microsoft.com/office/drawing/2014/main" val="673049435"/>
                    </a:ext>
                  </a:extLst>
                </a:gridCol>
                <a:gridCol w="3777130">
                  <a:extLst>
                    <a:ext uri="{9D8B030D-6E8A-4147-A177-3AD203B41FA5}">
                      <a16:colId xmlns:a16="http://schemas.microsoft.com/office/drawing/2014/main" val="813781105"/>
                    </a:ext>
                  </a:extLst>
                </a:gridCol>
                <a:gridCol w="2857500">
                  <a:extLst>
                    <a:ext uri="{9D8B030D-6E8A-4147-A177-3AD203B41FA5}">
                      <a16:colId xmlns:a16="http://schemas.microsoft.com/office/drawing/2014/main" val="1769173084"/>
                    </a:ext>
                  </a:extLst>
                </a:gridCol>
              </a:tblGrid>
              <a:tr h="476680">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400120">
                <a:tc>
                  <a:txBody>
                    <a:bodyPr/>
                    <a:lstStyle/>
                    <a:p>
                      <a:pPr marL="0" indent="0">
                        <a:buNone/>
                      </a:pPr>
                      <a:r>
                        <a:rPr lang="en-US" dirty="0"/>
                        <a:t>1  </a:t>
                      </a:r>
                    </a:p>
                    <a:p>
                      <a:pPr marL="0" indent="0">
                        <a:buNone/>
                      </a:pPr>
                      <a:r>
                        <a:rPr lang="en-US" sz="2000" b="1" dirty="0"/>
                        <a:t>Electoral</a:t>
                      </a:r>
                    </a:p>
                    <a:p>
                      <a:pPr marL="0" indent="0">
                        <a:buFontTx/>
                        <a:buNone/>
                      </a:pPr>
                      <a:r>
                        <a:rPr lang="en-US" sz="2000" dirty="0"/>
                        <a:t>     Facet</a:t>
                      </a:r>
                    </a:p>
                    <a:p>
                      <a:pPr marL="0" indent="0">
                        <a:buFontTx/>
                        <a:buNone/>
                      </a:pPr>
                      <a:endParaRPr lang="en-US" dirty="0"/>
                    </a:p>
                    <a:p>
                      <a:pPr marL="0" indent="0">
                        <a:buFontTx/>
                        <a:buNone/>
                      </a:pPr>
                      <a:r>
                        <a:rPr lang="en-US" dirty="0"/>
                        <a:t>-voting, civic engagement</a:t>
                      </a:r>
                    </a:p>
                    <a:p>
                      <a:pPr marL="0" indent="0">
                        <a:buFontTx/>
                        <a:buNone/>
                      </a:pPr>
                      <a:endParaRPr lang="en-US" dirty="0"/>
                    </a:p>
                    <a:p>
                      <a:pPr marL="0" indent="0">
                        <a:buFontTx/>
                        <a:buNone/>
                      </a:pPr>
                      <a:r>
                        <a:rPr lang="en-US" dirty="0"/>
                        <a:t>-free &amp; fair elections</a:t>
                      </a:r>
                    </a:p>
                  </a:txBody>
                  <a:tcPr/>
                </a:tc>
                <a:tc>
                  <a:txBody>
                    <a:bodyPr/>
                    <a:lstStyle/>
                    <a:p>
                      <a:pPr marL="0" indent="0">
                        <a:buNone/>
                      </a:pPr>
                      <a:endParaRPr lang="en-US" sz="1800" dirty="0"/>
                    </a:p>
                    <a:p>
                      <a:pPr marL="0" indent="0">
                        <a:buNone/>
                      </a:pPr>
                      <a:r>
                        <a:rPr lang="en-US" sz="1800" b="1" dirty="0"/>
                        <a:t>Constitution</a:t>
                      </a:r>
                      <a:r>
                        <a:rPr lang="en-US" sz="1800" dirty="0"/>
                        <a:t>: voting not a right, so </a:t>
                      </a:r>
                      <a:r>
                        <a:rPr lang="en-US" sz="1800" b="1" dirty="0"/>
                        <a:t>Supreme Court </a:t>
                      </a:r>
                      <a:r>
                        <a:rPr lang="en-US" sz="1800" dirty="0"/>
                        <a:t>in </a:t>
                      </a:r>
                      <a:r>
                        <a:rPr lang="en-US" sz="1800" b="0" i="1" dirty="0"/>
                        <a:t>Shelby County</a:t>
                      </a:r>
                      <a:r>
                        <a:rPr lang="en-US" sz="1800" dirty="0"/>
                        <a:t> decision overturned Voting Rights Act; </a:t>
                      </a:r>
                      <a:r>
                        <a:rPr lang="en-US" sz="1800" b="1" dirty="0"/>
                        <a:t>allows states to restrict voting rights, hence voter suppression efforts.</a:t>
                      </a:r>
                    </a:p>
                    <a:p>
                      <a:pPr marL="0" indent="0">
                        <a:buNone/>
                      </a:pPr>
                      <a:endParaRPr lang="en-US" sz="1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Constitution: national </a:t>
                      </a:r>
                      <a:r>
                        <a:rPr lang="en-US" sz="1800" b="1" dirty="0"/>
                        <a:t>elections are controlled by the states; allows discriminatory voting laws.</a:t>
                      </a:r>
                      <a:endParaRPr lang="en-US" sz="1800" dirty="0"/>
                    </a:p>
                    <a:p>
                      <a:pPr marL="0" indent="0">
                        <a:buNone/>
                      </a:pPr>
                      <a:endParaRPr lang="en-US" sz="1800" dirty="0"/>
                    </a:p>
                    <a:p>
                      <a:pPr marL="0" indent="0">
                        <a:buFontTx/>
                        <a:buNone/>
                      </a:pPr>
                      <a:endParaRPr lang="en-US" dirty="0"/>
                    </a:p>
                  </a:txBody>
                  <a:tcPr/>
                </a:tc>
                <a:tc>
                  <a:txBody>
                    <a:bodyPr/>
                    <a:lstStyle/>
                    <a:p>
                      <a:endParaRPr lang="en-US"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3180881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81A18C-B68E-385C-9275-64C3A9083F1F}"/>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9FFB56C-81AD-8B97-5E72-4CBA8E9609BD}"/>
              </a:ext>
            </a:extLst>
          </p:cNvPr>
          <p:cNvGraphicFramePr>
            <a:graphicFrameLocks noGrp="1"/>
          </p:cNvGraphicFramePr>
          <p:nvPr>
            <p:extLst>
              <p:ext uri="{D42A27DB-BD31-4B8C-83A1-F6EECF244321}">
                <p14:modId xmlns:p14="http://schemas.microsoft.com/office/powerpoint/2010/main" val="2320497856"/>
              </p:ext>
            </p:extLst>
          </p:nvPr>
        </p:nvGraphicFramePr>
        <p:xfrm>
          <a:off x="495300" y="990600"/>
          <a:ext cx="8153400" cy="4876800"/>
        </p:xfrm>
        <a:graphic>
          <a:graphicData uri="http://schemas.openxmlformats.org/drawingml/2006/table">
            <a:tbl>
              <a:tblPr firstRow="1" bandRow="1">
                <a:tableStyleId>{5C22544A-7EE6-4342-B048-85BDC9FD1C3A}</a:tableStyleId>
              </a:tblPr>
              <a:tblGrid>
                <a:gridCol w="1518770">
                  <a:extLst>
                    <a:ext uri="{9D8B030D-6E8A-4147-A177-3AD203B41FA5}">
                      <a16:colId xmlns:a16="http://schemas.microsoft.com/office/drawing/2014/main" val="673049435"/>
                    </a:ext>
                  </a:extLst>
                </a:gridCol>
                <a:gridCol w="3777130">
                  <a:extLst>
                    <a:ext uri="{9D8B030D-6E8A-4147-A177-3AD203B41FA5}">
                      <a16:colId xmlns:a16="http://schemas.microsoft.com/office/drawing/2014/main" val="813781105"/>
                    </a:ext>
                  </a:extLst>
                </a:gridCol>
                <a:gridCol w="2857500">
                  <a:extLst>
                    <a:ext uri="{9D8B030D-6E8A-4147-A177-3AD203B41FA5}">
                      <a16:colId xmlns:a16="http://schemas.microsoft.com/office/drawing/2014/main" val="1769173084"/>
                    </a:ext>
                  </a:extLst>
                </a:gridCol>
              </a:tblGrid>
              <a:tr h="370840">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370840">
                <a:tc>
                  <a:txBody>
                    <a:bodyPr/>
                    <a:lstStyle/>
                    <a:p>
                      <a:pPr marL="0" indent="0">
                        <a:buNone/>
                      </a:pPr>
                      <a:r>
                        <a:rPr lang="en-US" dirty="0"/>
                        <a:t>1  </a:t>
                      </a:r>
                    </a:p>
                    <a:p>
                      <a:pPr marL="0" indent="0">
                        <a:buNone/>
                      </a:pPr>
                      <a:r>
                        <a:rPr lang="en-US" sz="2000" b="1" dirty="0"/>
                        <a:t>Electoral</a:t>
                      </a:r>
                    </a:p>
                    <a:p>
                      <a:pPr marL="0" indent="0">
                        <a:buFontTx/>
                        <a:buNone/>
                      </a:pPr>
                      <a:r>
                        <a:rPr lang="en-US" sz="2000" dirty="0"/>
                        <a:t>     Facet</a:t>
                      </a:r>
                    </a:p>
                    <a:p>
                      <a:pPr marL="0" indent="0">
                        <a:buFontTx/>
                        <a:buNone/>
                      </a:pPr>
                      <a:endParaRPr lang="en-US" dirty="0"/>
                    </a:p>
                    <a:p>
                      <a:pPr marL="0" indent="0">
                        <a:buFontTx/>
                        <a:buNone/>
                      </a:pPr>
                      <a:r>
                        <a:rPr lang="en-US" dirty="0"/>
                        <a:t>-voting, civic engagement</a:t>
                      </a:r>
                    </a:p>
                    <a:p>
                      <a:pPr marL="0" indent="0">
                        <a:buFontTx/>
                        <a:buNone/>
                      </a:pPr>
                      <a:endParaRPr lang="en-US" dirty="0"/>
                    </a:p>
                    <a:p>
                      <a:pPr marL="0" indent="0">
                        <a:buFontTx/>
                        <a:buNone/>
                      </a:pPr>
                      <a:r>
                        <a:rPr lang="en-US" dirty="0"/>
                        <a:t>-free &amp; fair elections</a:t>
                      </a:r>
                    </a:p>
                  </a:txBody>
                  <a:tcPr/>
                </a:tc>
                <a:tc>
                  <a:txBody>
                    <a:bodyPr/>
                    <a:lstStyle/>
                    <a:p>
                      <a:pPr marL="0" indent="0">
                        <a:buNone/>
                      </a:pPr>
                      <a:endParaRPr lang="en-US" sz="1800" dirty="0"/>
                    </a:p>
                    <a:p>
                      <a:pPr marL="0" indent="0">
                        <a:buNone/>
                      </a:pPr>
                      <a:r>
                        <a:rPr lang="en-US" sz="1800" b="1" dirty="0"/>
                        <a:t>Constitution</a:t>
                      </a:r>
                      <a:r>
                        <a:rPr lang="en-US" sz="1800" dirty="0"/>
                        <a:t>: voting not a right, so </a:t>
                      </a:r>
                      <a:r>
                        <a:rPr lang="en-US" sz="1800" b="1" dirty="0"/>
                        <a:t>Supreme Court </a:t>
                      </a:r>
                      <a:r>
                        <a:rPr lang="en-US" sz="1800" dirty="0"/>
                        <a:t>in </a:t>
                      </a:r>
                      <a:r>
                        <a:rPr lang="en-US" sz="1800" b="0" i="1" dirty="0"/>
                        <a:t>Shelby County</a:t>
                      </a:r>
                      <a:r>
                        <a:rPr lang="en-US" sz="1800" dirty="0"/>
                        <a:t> decision overturned Voting Rights Act; </a:t>
                      </a:r>
                      <a:r>
                        <a:rPr lang="en-US" sz="1800" b="1" dirty="0"/>
                        <a:t>allows states to restrict voting rights, hence voter suppression efforts.</a:t>
                      </a:r>
                    </a:p>
                    <a:p>
                      <a:pPr marL="0" indent="0">
                        <a:buNone/>
                      </a:pPr>
                      <a:endParaRPr lang="en-US" sz="1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Constitution: national </a:t>
                      </a:r>
                      <a:r>
                        <a:rPr lang="en-US" sz="1800" b="1" dirty="0"/>
                        <a:t>elections are controlled by the states; allows discriminatory voting laws.</a:t>
                      </a:r>
                      <a:endParaRPr lang="en-US" sz="1800" dirty="0"/>
                    </a:p>
                    <a:p>
                      <a:pPr marL="0" indent="0">
                        <a:buNone/>
                      </a:pPr>
                      <a:endParaRPr lang="en-US" sz="1800" dirty="0"/>
                    </a:p>
                    <a:p>
                      <a:pPr marL="0" indent="0">
                        <a:buNone/>
                      </a:pPr>
                      <a:r>
                        <a:rPr lang="en-US" sz="1800" dirty="0"/>
                        <a:t>Supreme Court in </a:t>
                      </a:r>
                      <a:r>
                        <a:rPr lang="en-US" sz="1800" i="1" dirty="0"/>
                        <a:t>Rucho </a:t>
                      </a:r>
                      <a:r>
                        <a:rPr lang="en-US" sz="1800" dirty="0"/>
                        <a:t>decision </a:t>
                      </a:r>
                      <a:r>
                        <a:rPr lang="en-US" sz="1800" b="1" dirty="0"/>
                        <a:t>allows extreme partisan gerrymandering.</a:t>
                      </a:r>
                      <a:endParaRPr lang="en-US" dirty="0"/>
                    </a:p>
                    <a:p>
                      <a:pPr marL="0" indent="0">
                        <a:buFontTx/>
                        <a:buNone/>
                      </a:pPr>
                      <a:endParaRPr lang="en-US" dirty="0"/>
                    </a:p>
                  </a:txBody>
                  <a:tcPr/>
                </a:tc>
                <a:tc>
                  <a:txBody>
                    <a:bodyPr/>
                    <a:lstStyle/>
                    <a:p>
                      <a:endParaRPr lang="en-US"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4193753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DF9F45-BBDE-F80A-7C58-A91836755AF3}"/>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EA726772-B775-1B81-14DD-1E4A75B0FACA}"/>
              </a:ext>
            </a:extLst>
          </p:cNvPr>
          <p:cNvGraphicFramePr>
            <a:graphicFrameLocks noGrp="1"/>
          </p:cNvGraphicFramePr>
          <p:nvPr>
            <p:extLst>
              <p:ext uri="{D42A27DB-BD31-4B8C-83A1-F6EECF244321}">
                <p14:modId xmlns:p14="http://schemas.microsoft.com/office/powerpoint/2010/main" val="3635101706"/>
              </p:ext>
            </p:extLst>
          </p:nvPr>
        </p:nvGraphicFramePr>
        <p:xfrm>
          <a:off x="495300" y="914400"/>
          <a:ext cx="8153400" cy="5105400"/>
        </p:xfrm>
        <a:graphic>
          <a:graphicData uri="http://schemas.openxmlformats.org/drawingml/2006/table">
            <a:tbl>
              <a:tblPr firstRow="1" bandRow="1">
                <a:tableStyleId>{5C22544A-7EE6-4342-B048-85BDC9FD1C3A}</a:tableStyleId>
              </a:tblPr>
              <a:tblGrid>
                <a:gridCol w="1518770">
                  <a:extLst>
                    <a:ext uri="{9D8B030D-6E8A-4147-A177-3AD203B41FA5}">
                      <a16:colId xmlns:a16="http://schemas.microsoft.com/office/drawing/2014/main" val="673049435"/>
                    </a:ext>
                  </a:extLst>
                </a:gridCol>
                <a:gridCol w="2634130">
                  <a:extLst>
                    <a:ext uri="{9D8B030D-6E8A-4147-A177-3AD203B41FA5}">
                      <a16:colId xmlns:a16="http://schemas.microsoft.com/office/drawing/2014/main" val="813781105"/>
                    </a:ext>
                  </a:extLst>
                </a:gridCol>
                <a:gridCol w="4000500">
                  <a:extLst>
                    <a:ext uri="{9D8B030D-6E8A-4147-A177-3AD203B41FA5}">
                      <a16:colId xmlns:a16="http://schemas.microsoft.com/office/drawing/2014/main" val="1769173084"/>
                    </a:ext>
                  </a:extLst>
                </a:gridCol>
              </a:tblGrid>
              <a:tr h="470756">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634644">
                <a:tc>
                  <a:txBody>
                    <a:bodyPr/>
                    <a:lstStyle/>
                    <a:p>
                      <a:pPr marL="0" indent="0">
                        <a:buNone/>
                      </a:pPr>
                      <a:r>
                        <a:rPr lang="en-US" dirty="0"/>
                        <a:t>1  </a:t>
                      </a:r>
                    </a:p>
                    <a:p>
                      <a:pPr marL="0" indent="0">
                        <a:buNone/>
                      </a:pPr>
                      <a:r>
                        <a:rPr lang="en-US" sz="2000" b="1" dirty="0"/>
                        <a:t>Electoral</a:t>
                      </a:r>
                    </a:p>
                    <a:p>
                      <a:pPr marL="0" indent="0">
                        <a:buFontTx/>
                        <a:buNone/>
                      </a:pPr>
                      <a:r>
                        <a:rPr lang="en-US" sz="2000" dirty="0"/>
                        <a:t>     Facet</a:t>
                      </a:r>
                    </a:p>
                    <a:p>
                      <a:pPr marL="0" indent="0">
                        <a:buFontTx/>
                        <a:buNone/>
                      </a:pPr>
                      <a:endParaRPr lang="en-US" dirty="0"/>
                    </a:p>
                    <a:p>
                      <a:pPr marL="0" indent="0">
                        <a:buFontTx/>
                        <a:buNone/>
                      </a:pPr>
                      <a:r>
                        <a:rPr lang="en-US" dirty="0"/>
                        <a:t>-voting, civic engagement</a:t>
                      </a:r>
                    </a:p>
                    <a:p>
                      <a:pPr marL="0" indent="0">
                        <a:buFontTx/>
                        <a:buNone/>
                      </a:pPr>
                      <a:endParaRPr lang="en-US" dirty="0"/>
                    </a:p>
                    <a:p>
                      <a:pPr marL="0" indent="0">
                        <a:buFontTx/>
                        <a:buNone/>
                      </a:pPr>
                      <a:r>
                        <a:rPr lang="en-US" dirty="0"/>
                        <a:t>-free &amp; fair elections</a:t>
                      </a:r>
                    </a:p>
                  </a:txBody>
                  <a:tcPr/>
                </a:tc>
                <a:tc>
                  <a:txBody>
                    <a:bodyPr/>
                    <a:lstStyle/>
                    <a:p>
                      <a:pPr marL="0" indent="0">
                        <a:buNone/>
                      </a:pPr>
                      <a:endParaRPr lang="en-US" sz="1600" dirty="0"/>
                    </a:p>
                    <a:p>
                      <a:pPr marL="0" indent="0">
                        <a:buNone/>
                      </a:pPr>
                      <a:endParaRPr lang="en-US" dirty="0"/>
                    </a:p>
                    <a:p>
                      <a:pPr marL="0" indent="0">
                        <a:buNone/>
                      </a:pPr>
                      <a:endParaRPr lang="en-US" dirty="0"/>
                    </a:p>
                    <a:p>
                      <a:pPr marL="0" indent="0">
                        <a:buNone/>
                      </a:pPr>
                      <a:endParaRPr lang="en-US" dirty="0"/>
                    </a:p>
                    <a:p>
                      <a:pPr marL="0" indent="0">
                        <a:buFontTx/>
                        <a:buNone/>
                      </a:pP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t>Political disenfranchisement </a:t>
                      </a:r>
                      <a:r>
                        <a:rPr lang="en-US" sz="1800" dirty="0"/>
                        <a:t>as a means of social control, to </a:t>
                      </a:r>
                      <a:r>
                        <a:rPr lang="en-US" sz="1800" b="1" dirty="0"/>
                        <a:t>impede the advancement of minorities</a:t>
                      </a:r>
                      <a:r>
                        <a:rPr lang="en-US" sz="1800"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3462279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C94CBF-4C74-14BB-853A-3F963C262183}"/>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FA88491-609B-DA20-E47D-071D411C51BE}"/>
              </a:ext>
            </a:extLst>
          </p:cNvPr>
          <p:cNvGraphicFramePr>
            <a:graphicFrameLocks noGrp="1"/>
          </p:cNvGraphicFramePr>
          <p:nvPr>
            <p:extLst>
              <p:ext uri="{D42A27DB-BD31-4B8C-83A1-F6EECF244321}">
                <p14:modId xmlns:p14="http://schemas.microsoft.com/office/powerpoint/2010/main" val="2963481310"/>
              </p:ext>
            </p:extLst>
          </p:nvPr>
        </p:nvGraphicFramePr>
        <p:xfrm>
          <a:off x="495300" y="914400"/>
          <a:ext cx="8153400" cy="5105400"/>
        </p:xfrm>
        <a:graphic>
          <a:graphicData uri="http://schemas.openxmlformats.org/drawingml/2006/table">
            <a:tbl>
              <a:tblPr firstRow="1" bandRow="1">
                <a:tableStyleId>{5C22544A-7EE6-4342-B048-85BDC9FD1C3A}</a:tableStyleId>
              </a:tblPr>
              <a:tblGrid>
                <a:gridCol w="1518770">
                  <a:extLst>
                    <a:ext uri="{9D8B030D-6E8A-4147-A177-3AD203B41FA5}">
                      <a16:colId xmlns:a16="http://schemas.microsoft.com/office/drawing/2014/main" val="673049435"/>
                    </a:ext>
                  </a:extLst>
                </a:gridCol>
                <a:gridCol w="2634130">
                  <a:extLst>
                    <a:ext uri="{9D8B030D-6E8A-4147-A177-3AD203B41FA5}">
                      <a16:colId xmlns:a16="http://schemas.microsoft.com/office/drawing/2014/main" val="813781105"/>
                    </a:ext>
                  </a:extLst>
                </a:gridCol>
                <a:gridCol w="4000500">
                  <a:extLst>
                    <a:ext uri="{9D8B030D-6E8A-4147-A177-3AD203B41FA5}">
                      <a16:colId xmlns:a16="http://schemas.microsoft.com/office/drawing/2014/main" val="1769173084"/>
                    </a:ext>
                  </a:extLst>
                </a:gridCol>
              </a:tblGrid>
              <a:tr h="470756">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634644">
                <a:tc>
                  <a:txBody>
                    <a:bodyPr/>
                    <a:lstStyle/>
                    <a:p>
                      <a:pPr marL="0" indent="0">
                        <a:buNone/>
                      </a:pPr>
                      <a:r>
                        <a:rPr lang="en-US" dirty="0"/>
                        <a:t>1  </a:t>
                      </a:r>
                    </a:p>
                    <a:p>
                      <a:pPr marL="0" indent="0">
                        <a:buNone/>
                      </a:pPr>
                      <a:r>
                        <a:rPr lang="en-US" sz="2000" b="1" dirty="0"/>
                        <a:t>Electoral</a:t>
                      </a:r>
                    </a:p>
                    <a:p>
                      <a:pPr marL="0" indent="0">
                        <a:buFontTx/>
                        <a:buNone/>
                      </a:pPr>
                      <a:r>
                        <a:rPr lang="en-US" sz="2000" dirty="0"/>
                        <a:t>     Facet</a:t>
                      </a:r>
                    </a:p>
                    <a:p>
                      <a:pPr marL="0" indent="0">
                        <a:buFontTx/>
                        <a:buNone/>
                      </a:pPr>
                      <a:endParaRPr lang="en-US" dirty="0"/>
                    </a:p>
                    <a:p>
                      <a:pPr marL="0" indent="0">
                        <a:buFontTx/>
                        <a:buNone/>
                      </a:pPr>
                      <a:r>
                        <a:rPr lang="en-US" dirty="0"/>
                        <a:t>-voting, civic engagement</a:t>
                      </a:r>
                    </a:p>
                    <a:p>
                      <a:pPr marL="0" indent="0">
                        <a:buFontTx/>
                        <a:buNone/>
                      </a:pPr>
                      <a:endParaRPr lang="en-US" dirty="0"/>
                    </a:p>
                    <a:p>
                      <a:pPr marL="0" indent="0">
                        <a:buFontTx/>
                        <a:buNone/>
                      </a:pPr>
                      <a:r>
                        <a:rPr lang="en-US" dirty="0"/>
                        <a:t>-free &amp; fair elections</a:t>
                      </a:r>
                    </a:p>
                  </a:txBody>
                  <a:tcPr/>
                </a:tc>
                <a:tc>
                  <a:txBody>
                    <a:bodyPr/>
                    <a:lstStyle/>
                    <a:p>
                      <a:pPr marL="0" indent="0">
                        <a:buNone/>
                      </a:pPr>
                      <a:endParaRPr lang="en-US" sz="1600" dirty="0"/>
                    </a:p>
                    <a:p>
                      <a:pPr marL="0" indent="0">
                        <a:buNone/>
                      </a:pPr>
                      <a:endParaRPr lang="en-US" dirty="0"/>
                    </a:p>
                    <a:p>
                      <a:pPr marL="0" indent="0">
                        <a:buNone/>
                      </a:pPr>
                      <a:endParaRPr lang="en-US" dirty="0"/>
                    </a:p>
                    <a:p>
                      <a:pPr marL="0" indent="0">
                        <a:buNone/>
                      </a:pPr>
                      <a:endParaRPr lang="en-US" dirty="0"/>
                    </a:p>
                    <a:p>
                      <a:pPr marL="0" indent="0">
                        <a:buFontTx/>
                        <a:buNone/>
                      </a:pP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t>Political disenfranchisement </a:t>
                      </a:r>
                      <a:r>
                        <a:rPr lang="en-US" sz="1800" dirty="0"/>
                        <a:t>as a means of social control, to </a:t>
                      </a:r>
                      <a:r>
                        <a:rPr lang="en-US" sz="1800" b="1" dirty="0"/>
                        <a:t>impede the advancement of minorities</a:t>
                      </a:r>
                      <a:r>
                        <a:rPr lang="en-US" sz="1800"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t>False claims of voting irregularities </a:t>
                      </a:r>
                      <a:r>
                        <a:rPr lang="en-US" sz="1800" dirty="0"/>
                        <a:t>dilutes public trust and endangers the safety of election workers and processes.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4245046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469597-CEBC-2626-91EE-9F1802B7A1F1}"/>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853DD5E-2B8D-15F7-1102-898805DAF4FC}"/>
              </a:ext>
            </a:extLst>
          </p:cNvPr>
          <p:cNvGraphicFramePr>
            <a:graphicFrameLocks noGrp="1"/>
          </p:cNvGraphicFramePr>
          <p:nvPr>
            <p:extLst>
              <p:ext uri="{D42A27DB-BD31-4B8C-83A1-F6EECF244321}">
                <p14:modId xmlns:p14="http://schemas.microsoft.com/office/powerpoint/2010/main" val="4161141620"/>
              </p:ext>
            </p:extLst>
          </p:nvPr>
        </p:nvGraphicFramePr>
        <p:xfrm>
          <a:off x="495300" y="914400"/>
          <a:ext cx="8153400" cy="5181600"/>
        </p:xfrm>
        <a:graphic>
          <a:graphicData uri="http://schemas.openxmlformats.org/drawingml/2006/table">
            <a:tbl>
              <a:tblPr firstRow="1" bandRow="1">
                <a:tableStyleId>{5C22544A-7EE6-4342-B048-85BDC9FD1C3A}</a:tableStyleId>
              </a:tblPr>
              <a:tblGrid>
                <a:gridCol w="1518770">
                  <a:extLst>
                    <a:ext uri="{9D8B030D-6E8A-4147-A177-3AD203B41FA5}">
                      <a16:colId xmlns:a16="http://schemas.microsoft.com/office/drawing/2014/main" val="673049435"/>
                    </a:ext>
                  </a:extLst>
                </a:gridCol>
                <a:gridCol w="2634130">
                  <a:extLst>
                    <a:ext uri="{9D8B030D-6E8A-4147-A177-3AD203B41FA5}">
                      <a16:colId xmlns:a16="http://schemas.microsoft.com/office/drawing/2014/main" val="813781105"/>
                    </a:ext>
                  </a:extLst>
                </a:gridCol>
                <a:gridCol w="4000500">
                  <a:extLst>
                    <a:ext uri="{9D8B030D-6E8A-4147-A177-3AD203B41FA5}">
                      <a16:colId xmlns:a16="http://schemas.microsoft.com/office/drawing/2014/main" val="1769173084"/>
                    </a:ext>
                  </a:extLst>
                </a:gridCol>
              </a:tblGrid>
              <a:tr h="474372">
                <a:tc>
                  <a:txBody>
                    <a:bodyPr/>
                    <a:lstStyle/>
                    <a:p>
                      <a:endParaRPr lang="en-US" dirty="0"/>
                    </a:p>
                  </a:txBody>
                  <a:tcPr/>
                </a:tc>
                <a:tc>
                  <a:txBody>
                    <a:bodyPr/>
                    <a:lstStyle/>
                    <a:p>
                      <a:pPr algn="ctr"/>
                      <a:r>
                        <a:rPr lang="en-US" sz="2000" dirty="0"/>
                        <a:t>Legal Threats</a:t>
                      </a:r>
                    </a:p>
                  </a:txBody>
                  <a:tcPr/>
                </a:tc>
                <a:tc>
                  <a:txBody>
                    <a:bodyPr/>
                    <a:lstStyle/>
                    <a:p>
                      <a:pPr algn="ctr"/>
                      <a:r>
                        <a:rPr lang="en-US" sz="2000" dirty="0"/>
                        <a:t>Societal Threats</a:t>
                      </a:r>
                    </a:p>
                  </a:txBody>
                  <a:tcPr/>
                </a:tc>
                <a:extLst>
                  <a:ext uri="{0D108BD9-81ED-4DB2-BD59-A6C34878D82A}">
                    <a16:rowId xmlns:a16="http://schemas.microsoft.com/office/drawing/2014/main" val="333347977"/>
                  </a:ext>
                </a:extLst>
              </a:tr>
              <a:tr h="4707228">
                <a:tc>
                  <a:txBody>
                    <a:bodyPr/>
                    <a:lstStyle/>
                    <a:p>
                      <a:pPr marL="0" indent="0">
                        <a:buNone/>
                      </a:pPr>
                      <a:r>
                        <a:rPr lang="en-US" dirty="0"/>
                        <a:t>1  </a:t>
                      </a:r>
                    </a:p>
                    <a:p>
                      <a:pPr marL="0" indent="0">
                        <a:buNone/>
                      </a:pPr>
                      <a:r>
                        <a:rPr lang="en-US" sz="2000" b="1" dirty="0"/>
                        <a:t>Electoral</a:t>
                      </a:r>
                    </a:p>
                    <a:p>
                      <a:pPr marL="0" indent="0">
                        <a:buFontTx/>
                        <a:buNone/>
                      </a:pPr>
                      <a:r>
                        <a:rPr lang="en-US" sz="2000" dirty="0"/>
                        <a:t>     Facet</a:t>
                      </a:r>
                    </a:p>
                    <a:p>
                      <a:pPr marL="0" indent="0">
                        <a:buFontTx/>
                        <a:buNone/>
                      </a:pPr>
                      <a:endParaRPr lang="en-US" dirty="0"/>
                    </a:p>
                    <a:p>
                      <a:pPr marL="0" indent="0">
                        <a:buFontTx/>
                        <a:buNone/>
                      </a:pPr>
                      <a:r>
                        <a:rPr lang="en-US" dirty="0"/>
                        <a:t>-voting, civic engagement</a:t>
                      </a:r>
                    </a:p>
                    <a:p>
                      <a:pPr marL="0" indent="0">
                        <a:buFontTx/>
                        <a:buNone/>
                      </a:pPr>
                      <a:endParaRPr lang="en-US" dirty="0"/>
                    </a:p>
                    <a:p>
                      <a:pPr marL="0" indent="0">
                        <a:buFontTx/>
                        <a:buNone/>
                      </a:pPr>
                      <a:r>
                        <a:rPr lang="en-US" dirty="0"/>
                        <a:t>-free &amp; fair elections</a:t>
                      </a:r>
                    </a:p>
                  </a:txBody>
                  <a:tcPr/>
                </a:tc>
                <a:tc>
                  <a:txBody>
                    <a:bodyPr/>
                    <a:lstStyle/>
                    <a:p>
                      <a:pPr marL="0" indent="0">
                        <a:buNone/>
                      </a:pPr>
                      <a:endParaRPr lang="en-US" sz="1600" dirty="0"/>
                    </a:p>
                    <a:p>
                      <a:pPr marL="0" indent="0">
                        <a:buNone/>
                      </a:pPr>
                      <a:endParaRPr lang="en-US" dirty="0"/>
                    </a:p>
                    <a:p>
                      <a:pPr marL="0" indent="0">
                        <a:buNone/>
                      </a:pPr>
                      <a:endParaRPr lang="en-US" dirty="0"/>
                    </a:p>
                    <a:p>
                      <a:pPr marL="0" indent="0">
                        <a:buNone/>
                      </a:pPr>
                      <a:endParaRPr lang="en-US" dirty="0"/>
                    </a:p>
                    <a:p>
                      <a:pPr marL="0" indent="0">
                        <a:buFontTx/>
                        <a:buNone/>
                      </a:pP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t>Political disenfranchisement </a:t>
                      </a:r>
                      <a:r>
                        <a:rPr lang="en-US" sz="1800" dirty="0"/>
                        <a:t>as a means of social control, to </a:t>
                      </a:r>
                      <a:r>
                        <a:rPr lang="en-US" sz="1800" b="1" dirty="0"/>
                        <a:t>impede the advancement of minorities</a:t>
                      </a:r>
                      <a:r>
                        <a:rPr lang="en-US" sz="1800"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t>False claims of voting irregularities </a:t>
                      </a:r>
                      <a:r>
                        <a:rPr lang="en-US" sz="1800" dirty="0"/>
                        <a:t>dilutes public trust and endangers the safety of election workers and processes.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t>Foreign interference in elections</a:t>
                      </a:r>
                      <a:r>
                        <a:rPr lang="en-US" sz="1800" dirty="0"/>
                        <a:t>, e.g., Russian social media blitz and intrusions into opposition computer systems, 2016 and since.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a:tc>
                <a:extLst>
                  <a:ext uri="{0D108BD9-81ED-4DB2-BD59-A6C34878D82A}">
                    <a16:rowId xmlns:a16="http://schemas.microsoft.com/office/drawing/2014/main" val="4149826621"/>
                  </a:ext>
                </a:extLst>
              </a:tr>
            </a:tbl>
          </a:graphicData>
        </a:graphic>
      </p:graphicFrame>
    </p:spTree>
    <p:extLst>
      <p:ext uri="{BB962C8B-B14F-4D97-AF65-F5344CB8AC3E}">
        <p14:creationId xmlns:p14="http://schemas.microsoft.com/office/powerpoint/2010/main" val="1306335194"/>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F8F3D2"/>
      </a:dk2>
      <a:lt2>
        <a:srgbClr val="B0B2B4"/>
      </a:lt2>
      <a:accent1>
        <a:srgbClr val="7D110C"/>
      </a:accent1>
      <a:accent2>
        <a:srgbClr val="6D6E70"/>
      </a:accent2>
      <a:accent3>
        <a:srgbClr val="FFFFFF"/>
      </a:accent3>
      <a:accent4>
        <a:srgbClr val="000000"/>
      </a:accent4>
      <a:accent5>
        <a:srgbClr val="BFAAAA"/>
      </a:accent5>
      <a:accent6>
        <a:srgbClr val="626365"/>
      </a:accent6>
      <a:hlink>
        <a:srgbClr val="7D110C"/>
      </a:hlink>
      <a:folHlink>
        <a:srgbClr val="6D6E7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1"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1"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F8F3D2"/>
        </a:dk2>
        <a:lt2>
          <a:srgbClr val="B0B2B4"/>
        </a:lt2>
        <a:accent1>
          <a:srgbClr val="7D110C"/>
        </a:accent1>
        <a:accent2>
          <a:srgbClr val="6D6E70"/>
        </a:accent2>
        <a:accent3>
          <a:srgbClr val="FFFFFF"/>
        </a:accent3>
        <a:accent4>
          <a:srgbClr val="000000"/>
        </a:accent4>
        <a:accent5>
          <a:srgbClr val="BFAAAA"/>
        </a:accent5>
        <a:accent6>
          <a:srgbClr val="626365"/>
        </a:accent6>
        <a:hlink>
          <a:srgbClr val="7D110C"/>
        </a:hlink>
        <a:folHlink>
          <a:srgbClr val="6D6E7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9F3D3"/>
        </a:lt1>
        <a:dk2>
          <a:srgbClr val="F8F3D2"/>
        </a:dk2>
        <a:lt2>
          <a:srgbClr val="B0B2B4"/>
        </a:lt2>
        <a:accent1>
          <a:srgbClr val="7D110C"/>
        </a:accent1>
        <a:accent2>
          <a:srgbClr val="6D6E70"/>
        </a:accent2>
        <a:accent3>
          <a:srgbClr val="FBF8E6"/>
        </a:accent3>
        <a:accent4>
          <a:srgbClr val="000000"/>
        </a:accent4>
        <a:accent5>
          <a:srgbClr val="BFAAAA"/>
        </a:accent5>
        <a:accent6>
          <a:srgbClr val="626365"/>
        </a:accent6>
        <a:hlink>
          <a:srgbClr val="7D110C"/>
        </a:hlink>
        <a:folHlink>
          <a:srgbClr val="6D6E7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51792</TotalTime>
  <Words>3025</Words>
  <Application>Microsoft Macintosh PowerPoint</Application>
  <PresentationFormat>On-screen Show (4:3)</PresentationFormat>
  <Paragraphs>549</Paragraphs>
  <Slides>44</Slides>
  <Notes>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44</vt:i4>
      </vt:variant>
    </vt:vector>
  </HeadingPairs>
  <TitlesOfParts>
    <vt:vector size="46" baseType="lpstr">
      <vt:lpstr>Arial</vt:lpstr>
      <vt:lpstr>Blank Presentation</vt:lpstr>
      <vt:lpstr>Threats to the American Democratic Republic: A Systematic Analysis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CLOSING COMMENTS</vt:lpstr>
      <vt:lpstr>CLOSING COMMENTS</vt:lpstr>
      <vt:lpstr>Thanks for your attention</vt:lpstr>
    </vt:vector>
  </TitlesOfParts>
  <Company>Office of Creative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Office of Creative Services</dc:creator>
  <cp:lastModifiedBy>Reigeluth, Charles M.</cp:lastModifiedBy>
  <cp:revision>485</cp:revision>
  <cp:lastPrinted>2025-05-01T16:32:56Z</cp:lastPrinted>
  <dcterms:created xsi:type="dcterms:W3CDTF">2006-11-07T21:52:34Z</dcterms:created>
  <dcterms:modified xsi:type="dcterms:W3CDTF">2025-05-05T18:06:16Z</dcterms:modified>
</cp:coreProperties>
</file>