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1" r:id="rId2"/>
  </p:sldMasterIdLst>
  <p:notesMasterIdLst>
    <p:notesMasterId r:id="rId19"/>
  </p:notesMasterIdLst>
  <p:sldIdLst>
    <p:sldId id="256" r:id="rId3"/>
    <p:sldId id="258" r:id="rId4"/>
    <p:sldId id="260" r:id="rId5"/>
    <p:sldId id="280" r:id="rId6"/>
    <p:sldId id="281" r:id="rId7"/>
    <p:sldId id="282" r:id="rId8"/>
    <p:sldId id="283" r:id="rId9"/>
    <p:sldId id="284" r:id="rId10"/>
    <p:sldId id="261" r:id="rId11"/>
    <p:sldId id="287" r:id="rId12"/>
    <p:sldId id="288" r:id="rId13"/>
    <p:sldId id="285" r:id="rId14"/>
    <p:sldId id="286" r:id="rId15"/>
    <p:sldId id="289" r:id="rId16"/>
    <p:sldId id="290" r:id="rId17"/>
    <p:sldId id="279" r:id="rId18"/>
  </p:sldIdLst>
  <p:sldSz cx="12192000" cy="6858000"/>
  <p:notesSz cx="6858000" cy="9144000"/>
  <p:embeddedFontLst>
    <p:embeddedFont>
      <p:font typeface="Azeret Mono" pitchFamily="2" charset="77"/>
      <p:regular r:id="rId20"/>
      <p:bold r:id="rId21"/>
      <p:italic r:id="rId22"/>
      <p:boldItalic r:id="rId23"/>
    </p:embeddedFont>
    <p:embeddedFont>
      <p:font typeface="Azeret Mono SemiBold" pitchFamily="2" charset="77"/>
      <p:regular r:id="rId24"/>
      <p:bold r:id="rId25"/>
      <p:italic r:id="rId26"/>
      <p:boldItalic r:id="rId27"/>
    </p:embeddedFont>
    <p:embeddedFont>
      <p:font typeface="Geo" panose="02000603000000000000" pitchFamily="2" charset="0"/>
      <p:regular r:id="rId28"/>
      <p: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64322"/>
  </p:normalViewPr>
  <p:slideViewPr>
    <p:cSldViewPr snapToGrid="0">
      <p:cViewPr varScale="1">
        <p:scale>
          <a:sx n="75" d="100"/>
          <a:sy n="75" d="100"/>
        </p:scale>
        <p:origin x="192" y="3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c76dcc0d13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g3c76dcc0d13_0_1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Hello</a:t>
            </a:r>
            <a:endParaRPr dirty="0"/>
          </a:p>
        </p:txBody>
      </p:sp>
      <p:sp>
        <p:nvSpPr>
          <p:cNvPr id="261" name="Google Shape;261;g3c76dcc0d13_0_1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>
          <a:extLst>
            <a:ext uri="{FF2B5EF4-FFF2-40B4-BE49-F238E27FC236}">
              <a16:creationId xmlns:a16="http://schemas.microsoft.com/office/drawing/2014/main" id="{090BBE16-AC93-E08F-5B75-9E36B9E5C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1:notes">
            <a:extLst>
              <a:ext uri="{FF2B5EF4-FFF2-40B4-BE49-F238E27FC236}">
                <a16:creationId xmlns:a16="http://schemas.microsoft.com/office/drawing/2014/main" id="{22050665-9646-FA00-DC8E-E12FF6A02C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21:notes">
            <a:extLst>
              <a:ext uri="{FF2B5EF4-FFF2-40B4-BE49-F238E27FC236}">
                <a16:creationId xmlns:a16="http://schemas.microsoft.com/office/drawing/2014/main" id="{65C9E7A5-44C2-AE53-91F9-4137674F2D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8" name="Google Shape;298;p21:notes">
            <a:extLst>
              <a:ext uri="{FF2B5EF4-FFF2-40B4-BE49-F238E27FC236}">
                <a16:creationId xmlns:a16="http://schemas.microsoft.com/office/drawing/2014/main" id="{9AB2401B-BE78-76B1-BA70-8BD2603AA3C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6115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>
          <a:extLst>
            <a:ext uri="{FF2B5EF4-FFF2-40B4-BE49-F238E27FC236}">
              <a16:creationId xmlns:a16="http://schemas.microsoft.com/office/drawing/2014/main" id="{117A0D30-3975-1FBA-A9C1-81170C93A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1:notes">
            <a:extLst>
              <a:ext uri="{FF2B5EF4-FFF2-40B4-BE49-F238E27FC236}">
                <a16:creationId xmlns:a16="http://schemas.microsoft.com/office/drawing/2014/main" id="{E22C0A7A-FEF7-2AB0-EC9A-D98753F555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21:notes">
            <a:extLst>
              <a:ext uri="{FF2B5EF4-FFF2-40B4-BE49-F238E27FC236}">
                <a16:creationId xmlns:a16="http://schemas.microsoft.com/office/drawing/2014/main" id="{82CCDC8E-2682-1AE8-7A29-E079A2CCFC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Why?</a:t>
            </a:r>
            <a:endParaRPr dirty="0"/>
          </a:p>
        </p:txBody>
      </p:sp>
      <p:sp>
        <p:nvSpPr>
          <p:cNvPr id="298" name="Google Shape;298;p21:notes">
            <a:extLst>
              <a:ext uri="{FF2B5EF4-FFF2-40B4-BE49-F238E27FC236}">
                <a16:creationId xmlns:a16="http://schemas.microsoft.com/office/drawing/2014/main" id="{152A927E-45F5-E601-06F4-2F095F87BCF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5937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>
          <a:extLst>
            <a:ext uri="{FF2B5EF4-FFF2-40B4-BE49-F238E27FC236}">
              <a16:creationId xmlns:a16="http://schemas.microsoft.com/office/drawing/2014/main" id="{C78F823F-6235-73DD-8A7A-28E45A45E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1:notes">
            <a:extLst>
              <a:ext uri="{FF2B5EF4-FFF2-40B4-BE49-F238E27FC236}">
                <a16:creationId xmlns:a16="http://schemas.microsoft.com/office/drawing/2014/main" id="{F8356430-D4ED-28B5-F234-3D95787204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21:notes">
            <a:extLst>
              <a:ext uri="{FF2B5EF4-FFF2-40B4-BE49-F238E27FC236}">
                <a16:creationId xmlns:a16="http://schemas.microsoft.com/office/drawing/2014/main" id="{BC1566A4-A804-675F-0B54-D3B82A94C9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is the difference between topics and tasks?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Ideational scaffolding (Ausubel).  Assimilation, Tuning, Restructuring.  What is assimilation?  Tuning?  Restructuring?  Most common?</a:t>
            </a:r>
            <a:endParaRPr dirty="0"/>
          </a:p>
        </p:txBody>
      </p:sp>
      <p:sp>
        <p:nvSpPr>
          <p:cNvPr id="298" name="Google Shape;298;p21:notes">
            <a:extLst>
              <a:ext uri="{FF2B5EF4-FFF2-40B4-BE49-F238E27FC236}">
                <a16:creationId xmlns:a16="http://schemas.microsoft.com/office/drawing/2014/main" id="{31CABE2D-F595-20B9-BA0B-D99CB0B002E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5702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>
          <a:extLst>
            <a:ext uri="{FF2B5EF4-FFF2-40B4-BE49-F238E27FC236}">
              <a16:creationId xmlns:a16="http://schemas.microsoft.com/office/drawing/2014/main" id="{1BE3116E-54C6-3209-7EF8-D0D9B0AA4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9:notes">
            <a:extLst>
              <a:ext uri="{FF2B5EF4-FFF2-40B4-BE49-F238E27FC236}">
                <a16:creationId xmlns:a16="http://schemas.microsoft.com/office/drawing/2014/main" id="{29881AEB-A2FB-69DA-1F05-C67516ADFF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19:notes">
            <a:extLst>
              <a:ext uri="{FF2B5EF4-FFF2-40B4-BE49-F238E27FC236}">
                <a16:creationId xmlns:a16="http://schemas.microsoft.com/office/drawing/2014/main" id="{85DE54D8-317A-C84E-46D6-F93BDBD9AA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Teaching the right things (consistency)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Teaching it well (adequacy)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8" name="Google Shape;288;p19:notes">
            <a:extLst>
              <a:ext uri="{FF2B5EF4-FFF2-40B4-BE49-F238E27FC236}">
                <a16:creationId xmlns:a16="http://schemas.microsoft.com/office/drawing/2014/main" id="{E9FBC829-F035-AA50-A670-6679B9FF3CF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20417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>
          <a:extLst>
            <a:ext uri="{FF2B5EF4-FFF2-40B4-BE49-F238E27FC236}">
              <a16:creationId xmlns:a16="http://schemas.microsoft.com/office/drawing/2014/main" id="{F3EA7ABC-C6CE-6082-7781-A3B0FD2C9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9:notes">
            <a:extLst>
              <a:ext uri="{FF2B5EF4-FFF2-40B4-BE49-F238E27FC236}">
                <a16:creationId xmlns:a16="http://schemas.microsoft.com/office/drawing/2014/main" id="{EAB8EE96-506A-A8F9-505C-43F2D35684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19:notes">
            <a:extLst>
              <a:ext uri="{FF2B5EF4-FFF2-40B4-BE49-F238E27FC236}">
                <a16:creationId xmlns:a16="http://schemas.microsoft.com/office/drawing/2014/main" id="{B1B5182D-8BBD-C3F7-D359-2FBF1D0D3A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Requires appropriate design (It can provide JIT coaching and instructing during project work, etc.)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Must clearly specify the learner-centered paradigm (it can design projects, coaching, instructing, assessment, etc.)  For both of these, you need informed prompt engineering.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AI can be a powerful tool for all four functions, not just instruction.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8" name="Google Shape;288;p19:notes">
            <a:extLst>
              <a:ext uri="{FF2B5EF4-FFF2-40B4-BE49-F238E27FC236}">
                <a16:creationId xmlns:a16="http://schemas.microsoft.com/office/drawing/2014/main" id="{A262C1FF-DDE0-6989-CFDC-7DE0886A295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2774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>
          <a:extLst>
            <a:ext uri="{FF2B5EF4-FFF2-40B4-BE49-F238E27FC236}">
              <a16:creationId xmlns:a16="http://schemas.microsoft.com/office/drawing/2014/main" id="{A09E5228-ADBA-9B39-B7B5-9AC34DDD8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9:notes">
            <a:extLst>
              <a:ext uri="{FF2B5EF4-FFF2-40B4-BE49-F238E27FC236}">
                <a16:creationId xmlns:a16="http://schemas.microsoft.com/office/drawing/2014/main" id="{53930A78-C36B-D394-3F1B-349E6BA3A3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19:notes">
            <a:extLst>
              <a:ext uri="{FF2B5EF4-FFF2-40B4-BE49-F238E27FC236}">
                <a16:creationId xmlns:a16="http://schemas.microsoft.com/office/drawing/2014/main" id="{98A42E3F-67D5-3EA4-15DF-50169E9E11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8" name="Google Shape;288;p19:notes">
            <a:extLst>
              <a:ext uri="{FF2B5EF4-FFF2-40B4-BE49-F238E27FC236}">
                <a16:creationId xmlns:a16="http://schemas.microsoft.com/office/drawing/2014/main" id="{FC77085E-0C66-FACD-7CFF-50D075D69A6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699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Did I leave anything out?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8" name="Google Shape;288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>
          <a:extLst>
            <a:ext uri="{FF2B5EF4-FFF2-40B4-BE49-F238E27FC236}">
              <a16:creationId xmlns:a16="http://schemas.microsoft.com/office/drawing/2014/main" id="{D086FDA5-2CED-1A5F-EA74-16778FF8E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9:notes">
            <a:extLst>
              <a:ext uri="{FF2B5EF4-FFF2-40B4-BE49-F238E27FC236}">
                <a16:creationId xmlns:a16="http://schemas.microsoft.com/office/drawing/2014/main" id="{CBDFBEC1-4737-A79B-D4AD-945B4B7ABC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19:notes">
            <a:extLst>
              <a:ext uri="{FF2B5EF4-FFF2-40B4-BE49-F238E27FC236}">
                <a16:creationId xmlns:a16="http://schemas.microsoft.com/office/drawing/2014/main" id="{8E4CE8BC-CB05-7158-9359-08DD4D456B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How can we accomplish this?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most important thing ...</a:t>
            </a:r>
            <a:endParaRPr dirty="0"/>
          </a:p>
        </p:txBody>
      </p:sp>
      <p:sp>
        <p:nvSpPr>
          <p:cNvPr id="288" name="Google Shape;288;p19:notes">
            <a:extLst>
              <a:ext uri="{FF2B5EF4-FFF2-40B4-BE49-F238E27FC236}">
                <a16:creationId xmlns:a16="http://schemas.microsoft.com/office/drawing/2014/main" id="{165308FF-ED6B-DDF7-38E3-BCDA9167A4A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0409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>
          <a:extLst>
            <a:ext uri="{FF2B5EF4-FFF2-40B4-BE49-F238E27FC236}">
              <a16:creationId xmlns:a16="http://schemas.microsoft.com/office/drawing/2014/main" id="{3C8377BC-1782-99C2-7BAC-2CD3B25E6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9:notes">
            <a:extLst>
              <a:ext uri="{FF2B5EF4-FFF2-40B4-BE49-F238E27FC236}">
                <a16:creationId xmlns:a16="http://schemas.microsoft.com/office/drawing/2014/main" id="{61CA2CA6-749B-129A-B2DF-05A2B60421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19:notes">
            <a:extLst>
              <a:ext uri="{FF2B5EF4-FFF2-40B4-BE49-F238E27FC236}">
                <a16:creationId xmlns:a16="http://schemas.microsoft.com/office/drawing/2014/main" id="{7DD0E4F8-F288-9E6D-141F-8649C56BA8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• All subsystems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8" name="Google Shape;288;p19:notes">
            <a:extLst>
              <a:ext uri="{FF2B5EF4-FFF2-40B4-BE49-F238E27FC236}">
                <a16:creationId xmlns:a16="http://schemas.microsoft.com/office/drawing/2014/main" id="{52853F73-BA5F-A309-0CDD-E5EA2FF8172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784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>
          <a:extLst>
            <a:ext uri="{FF2B5EF4-FFF2-40B4-BE49-F238E27FC236}">
              <a16:creationId xmlns:a16="http://schemas.microsoft.com/office/drawing/2014/main" id="{1301C219-840C-9197-D8BF-8C680B1A3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9:notes">
            <a:extLst>
              <a:ext uri="{FF2B5EF4-FFF2-40B4-BE49-F238E27FC236}">
                <a16:creationId xmlns:a16="http://schemas.microsoft.com/office/drawing/2014/main" id="{B5AD0996-7288-EAB4-A3F3-7D42DE0CD0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19:notes">
            <a:extLst>
              <a:ext uri="{FF2B5EF4-FFF2-40B4-BE49-F238E27FC236}">
                <a16:creationId xmlns:a16="http://schemas.microsoft.com/office/drawing/2014/main" id="{B23FDC29-56F3-D5AE-2223-D39EC3C64F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8" name="Google Shape;288;p19:notes">
            <a:extLst>
              <a:ext uri="{FF2B5EF4-FFF2-40B4-BE49-F238E27FC236}">
                <a16:creationId xmlns:a16="http://schemas.microsoft.com/office/drawing/2014/main" id="{9F87F8EE-4465-425B-D0FA-C35C1AD7648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4823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>
          <a:extLst>
            <a:ext uri="{FF2B5EF4-FFF2-40B4-BE49-F238E27FC236}">
              <a16:creationId xmlns:a16="http://schemas.microsoft.com/office/drawing/2014/main" id="{8D4F72A9-CEAE-4ABC-F398-EA807C6FE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9:notes">
            <a:extLst>
              <a:ext uri="{FF2B5EF4-FFF2-40B4-BE49-F238E27FC236}">
                <a16:creationId xmlns:a16="http://schemas.microsoft.com/office/drawing/2014/main" id="{475711BE-FFD1-D91D-A2F4-55D849740E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19:notes">
            <a:extLst>
              <a:ext uri="{FF2B5EF4-FFF2-40B4-BE49-F238E27FC236}">
                <a16:creationId xmlns:a16="http://schemas.microsoft.com/office/drawing/2014/main" id="{65AF2933-08A5-7CFE-D7FA-462EB4AAF8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8" name="Google Shape;288;p19:notes">
            <a:extLst>
              <a:ext uri="{FF2B5EF4-FFF2-40B4-BE49-F238E27FC236}">
                <a16:creationId xmlns:a16="http://schemas.microsoft.com/office/drawing/2014/main" id="{1CCC9EE9-E9C5-3275-7083-9F20C6DE9AC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843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>
          <a:extLst>
            <a:ext uri="{FF2B5EF4-FFF2-40B4-BE49-F238E27FC236}">
              <a16:creationId xmlns:a16="http://schemas.microsoft.com/office/drawing/2014/main" id="{E9FCF348-0C80-8EE2-314E-80CFCFFF9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9:notes">
            <a:extLst>
              <a:ext uri="{FF2B5EF4-FFF2-40B4-BE49-F238E27FC236}">
                <a16:creationId xmlns:a16="http://schemas.microsoft.com/office/drawing/2014/main" id="{39CB322E-A9D6-6CA6-9AF3-E69252EAF5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19:notes">
            <a:extLst>
              <a:ext uri="{FF2B5EF4-FFF2-40B4-BE49-F238E27FC236}">
                <a16:creationId xmlns:a16="http://schemas.microsoft.com/office/drawing/2014/main" id="{700B588B-08DB-EBC3-AE92-4678094873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Have you seen much guidance for designing projects?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is the selection/progression problem?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is the assessment problem?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is the transfer problem?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is the automatization problem?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is the personalization problem?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is the team problem?</a:t>
            </a:r>
            <a:endParaRPr dirty="0"/>
          </a:p>
        </p:txBody>
      </p:sp>
      <p:sp>
        <p:nvSpPr>
          <p:cNvPr id="288" name="Google Shape;288;p19:notes">
            <a:extLst>
              <a:ext uri="{FF2B5EF4-FFF2-40B4-BE49-F238E27FC236}">
                <a16:creationId xmlns:a16="http://schemas.microsoft.com/office/drawing/2014/main" id="{784B00FE-7EB0-5118-A8BA-95190C31AA7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37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How does the ID process need to change ...?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2. Why?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Advantages and disadvantages of smaller or larger chunks?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8" name="Google Shape;298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imson Title Slide">
  <p:cSld name="Crimson Title Slide">
    <p:bg>
      <p:bgPr>
        <a:solidFill>
          <a:schemeClr val="dk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/>
          <p:nvPr/>
        </p:nvSpPr>
        <p:spPr>
          <a:xfrm>
            <a:off x="10562606" y="0"/>
            <a:ext cx="791100" cy="13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722141" y="2079322"/>
            <a:ext cx="9699600" cy="2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6000" b="1" i="1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722140" y="4333875"/>
            <a:ext cx="9746700" cy="7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 b="0" i="1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722141" y="1714197"/>
            <a:ext cx="563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zeret Mono"/>
                <a:ea typeface="Azeret Mono"/>
                <a:cs typeface="Azeret Mono"/>
                <a:sym typeface="Azeret Mon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dt" idx="10"/>
          </p:nvPr>
        </p:nvSpPr>
        <p:spPr>
          <a:xfrm>
            <a:off x="8950961" y="6237080"/>
            <a:ext cx="2402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zeret Mono"/>
                <a:ea typeface="Azeret Mono"/>
                <a:cs typeface="Azeret Mono"/>
                <a:sym typeface="Azeret Mon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1" name="Google Shape;21;p2"/>
          <p:cNvCxnSpPr/>
          <p:nvPr/>
        </p:nvCxnSpPr>
        <p:spPr>
          <a:xfrm>
            <a:off x="796636" y="6200177"/>
            <a:ext cx="501900" cy="0"/>
          </a:xfrm>
          <a:prstGeom prst="straightConnector1">
            <a:avLst/>
          </a:prstGeom>
          <a:noFill/>
          <a:ln w="635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– With Image">
  <p:cSld name="Section Title – With Image">
    <p:bg>
      <p:bgPr>
        <a:solidFill>
          <a:schemeClr val="l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>
            <a:spLocks noGrp="1"/>
          </p:cNvSpPr>
          <p:nvPr>
            <p:ph type="title"/>
          </p:nvPr>
        </p:nvSpPr>
        <p:spPr>
          <a:xfrm>
            <a:off x="578769" y="721052"/>
            <a:ext cx="7130700" cy="787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zeret Mono SemiBold"/>
              <a:buNone/>
              <a:defRPr sz="3200" b="1" i="0" cap="none">
                <a:solidFill>
                  <a:schemeClr val="lt1"/>
                </a:solidFill>
                <a:latin typeface="Azeret Mono SemiBold"/>
                <a:ea typeface="Azeret Mono SemiBold"/>
                <a:cs typeface="Azeret Mono SemiBold"/>
                <a:sym typeface="Azeret Mon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6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">
  <p:cSld name="1 Column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/>
          <p:nvPr/>
        </p:nvSpPr>
        <p:spPr>
          <a:xfrm>
            <a:off x="0" y="0"/>
            <a:ext cx="12192000" cy="73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8"/>
          <p:cNvSpPr txBox="1">
            <a:spLocks noGrp="1"/>
          </p:cNvSpPr>
          <p:nvPr>
            <p:ph type="title"/>
          </p:nvPr>
        </p:nvSpPr>
        <p:spPr>
          <a:xfrm>
            <a:off x="838200" y="1404108"/>
            <a:ext cx="105156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sz="4300" b="0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subTitle" idx="1"/>
          </p:nvPr>
        </p:nvSpPr>
        <p:spPr>
          <a:xfrm>
            <a:off x="838199" y="2177181"/>
            <a:ext cx="105156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 i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2"/>
          </p:nvPr>
        </p:nvSpPr>
        <p:spPr>
          <a:xfrm>
            <a:off x="838200" y="1094198"/>
            <a:ext cx="50388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Azeret Mono"/>
                <a:ea typeface="Azeret Mono"/>
                <a:cs typeface="Azeret Mono"/>
                <a:sym typeface="Azeret Mono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Azeret Mono"/>
                <a:ea typeface="Azeret Mono"/>
                <a:cs typeface="Azeret Mono"/>
                <a:sym typeface="Azeret Mono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Azeret Mono"/>
                <a:ea typeface="Azeret Mono"/>
                <a:cs typeface="Azeret Mono"/>
                <a:sym typeface="Azeret Mono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Azeret Mono"/>
                <a:ea typeface="Azeret Mono"/>
                <a:cs typeface="Azeret Mono"/>
                <a:sym typeface="Azeret Mono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body" idx="3"/>
          </p:nvPr>
        </p:nvSpPr>
        <p:spPr>
          <a:xfrm>
            <a:off x="838200" y="2941504"/>
            <a:ext cx="10515600" cy="3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ftr" idx="11"/>
          </p:nvPr>
        </p:nvSpPr>
        <p:spPr>
          <a:xfrm>
            <a:off x="6388214" y="184379"/>
            <a:ext cx="563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zeret Mono"/>
                <a:ea typeface="Azeret Mono"/>
                <a:cs typeface="Azeret Mono"/>
                <a:sym typeface="Azeret Mon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8" name="Google Shape;128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9163" y="97585"/>
            <a:ext cx="2754263" cy="53871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8"/>
          <p:cNvSpPr txBox="1">
            <a:spLocks noGrp="1"/>
          </p:cNvSpPr>
          <p:nvPr>
            <p:ph type="sldNum" idx="12"/>
          </p:nvPr>
        </p:nvSpPr>
        <p:spPr>
          <a:xfrm>
            <a:off x="10783306" y="6259118"/>
            <a:ext cx="53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0" name="Google Shape;130;p18" title="IST CONFERENCE 2026 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86925" y="5890421"/>
            <a:ext cx="733800" cy="73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">
  <p:cSld name="Two Column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/>
          <p:nvPr/>
        </p:nvSpPr>
        <p:spPr>
          <a:xfrm>
            <a:off x="0" y="0"/>
            <a:ext cx="12192000" cy="73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9"/>
          <p:cNvSpPr txBox="1">
            <a:spLocks noGrp="1"/>
          </p:cNvSpPr>
          <p:nvPr>
            <p:ph type="title"/>
          </p:nvPr>
        </p:nvSpPr>
        <p:spPr>
          <a:xfrm>
            <a:off x="838200" y="1404108"/>
            <a:ext cx="105156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sz="4300" b="0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subTitle" idx="1"/>
          </p:nvPr>
        </p:nvSpPr>
        <p:spPr>
          <a:xfrm>
            <a:off x="838199" y="2177181"/>
            <a:ext cx="105156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 i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body" idx="2"/>
          </p:nvPr>
        </p:nvSpPr>
        <p:spPr>
          <a:xfrm>
            <a:off x="838200" y="1094198"/>
            <a:ext cx="50388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Azeret Mono"/>
                <a:ea typeface="Azeret Mono"/>
                <a:cs typeface="Azeret Mono"/>
                <a:sym typeface="Azeret Mono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Azeret Mono"/>
                <a:ea typeface="Azeret Mono"/>
                <a:cs typeface="Azeret Mono"/>
                <a:sym typeface="Azeret Mono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Azeret Mono"/>
                <a:ea typeface="Azeret Mono"/>
                <a:cs typeface="Azeret Mono"/>
                <a:sym typeface="Azeret Mono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Azeret Mono"/>
                <a:ea typeface="Azeret Mono"/>
                <a:cs typeface="Azeret Mono"/>
                <a:sym typeface="Azeret Mono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19"/>
          <p:cNvSpPr txBox="1">
            <a:spLocks noGrp="1"/>
          </p:cNvSpPr>
          <p:nvPr>
            <p:ph type="body" idx="3"/>
          </p:nvPr>
        </p:nvSpPr>
        <p:spPr>
          <a:xfrm>
            <a:off x="838200" y="2776251"/>
            <a:ext cx="5181600" cy="3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19"/>
          <p:cNvSpPr txBox="1">
            <a:spLocks noGrp="1"/>
          </p:cNvSpPr>
          <p:nvPr>
            <p:ph type="body" idx="4"/>
          </p:nvPr>
        </p:nvSpPr>
        <p:spPr>
          <a:xfrm>
            <a:off x="6172200" y="2776251"/>
            <a:ext cx="5181600" cy="3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19"/>
          <p:cNvSpPr txBox="1">
            <a:spLocks noGrp="1"/>
          </p:cNvSpPr>
          <p:nvPr>
            <p:ph type="ftr" idx="11"/>
          </p:nvPr>
        </p:nvSpPr>
        <p:spPr>
          <a:xfrm>
            <a:off x="6388214" y="184379"/>
            <a:ext cx="563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zeret Mono"/>
                <a:ea typeface="Azeret Mono"/>
                <a:cs typeface="Azeret Mono"/>
                <a:sym typeface="Azeret Mon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9" name="Google Shape;139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9163" y="97585"/>
            <a:ext cx="2754263" cy="53871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9"/>
          <p:cNvSpPr txBox="1">
            <a:spLocks noGrp="1"/>
          </p:cNvSpPr>
          <p:nvPr>
            <p:ph type="sldNum" idx="12"/>
          </p:nvPr>
        </p:nvSpPr>
        <p:spPr>
          <a:xfrm>
            <a:off x="10783306" y="6259118"/>
            <a:ext cx="53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1" name="Google Shape;141;p19" title="IST CONFERENCE 2026 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86925" y="5890421"/>
            <a:ext cx="733800" cy="73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with Subheads">
  <p:cSld name="2 Column with Subheads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/>
          <p:nvPr/>
        </p:nvSpPr>
        <p:spPr>
          <a:xfrm>
            <a:off x="0" y="0"/>
            <a:ext cx="12192000" cy="73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0"/>
          <p:cNvSpPr txBox="1">
            <a:spLocks noGrp="1"/>
          </p:cNvSpPr>
          <p:nvPr>
            <p:ph type="title"/>
          </p:nvPr>
        </p:nvSpPr>
        <p:spPr>
          <a:xfrm>
            <a:off x="838200" y="1404108"/>
            <a:ext cx="105156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sz="4300" b="0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body" idx="1"/>
          </p:nvPr>
        </p:nvSpPr>
        <p:spPr>
          <a:xfrm>
            <a:off x="838200" y="1094198"/>
            <a:ext cx="50388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Azeret Mono"/>
                <a:ea typeface="Azeret Mono"/>
                <a:cs typeface="Azeret Mono"/>
                <a:sym typeface="Azeret Mono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Azeret Mono"/>
                <a:ea typeface="Azeret Mono"/>
                <a:cs typeface="Azeret Mono"/>
                <a:sym typeface="Azeret Mono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Azeret Mono"/>
                <a:ea typeface="Azeret Mono"/>
                <a:cs typeface="Azeret Mono"/>
                <a:sym typeface="Azeret Mono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Azeret Mono"/>
                <a:ea typeface="Azeret Mono"/>
                <a:cs typeface="Azeret Mono"/>
                <a:sym typeface="Azeret Mono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body" idx="2"/>
          </p:nvPr>
        </p:nvSpPr>
        <p:spPr>
          <a:xfrm>
            <a:off x="839788" y="2106781"/>
            <a:ext cx="5157900" cy="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7" name="Google Shape;147;p20"/>
          <p:cNvSpPr txBox="1">
            <a:spLocks noGrp="1"/>
          </p:cNvSpPr>
          <p:nvPr>
            <p:ph type="body" idx="3"/>
          </p:nvPr>
        </p:nvSpPr>
        <p:spPr>
          <a:xfrm>
            <a:off x="839788" y="2754217"/>
            <a:ext cx="5157900" cy="3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body" idx="4"/>
          </p:nvPr>
        </p:nvSpPr>
        <p:spPr>
          <a:xfrm>
            <a:off x="6172200" y="2106781"/>
            <a:ext cx="5183100" cy="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body" idx="5"/>
          </p:nvPr>
        </p:nvSpPr>
        <p:spPr>
          <a:xfrm>
            <a:off x="6172200" y="2754217"/>
            <a:ext cx="5183100" cy="3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0"/>
          <p:cNvSpPr txBox="1">
            <a:spLocks noGrp="1"/>
          </p:cNvSpPr>
          <p:nvPr>
            <p:ph type="ftr" idx="11"/>
          </p:nvPr>
        </p:nvSpPr>
        <p:spPr>
          <a:xfrm>
            <a:off x="6388214" y="184379"/>
            <a:ext cx="563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zeret Mono"/>
                <a:ea typeface="Azeret Mono"/>
                <a:cs typeface="Azeret Mono"/>
                <a:sym typeface="Azeret Mon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1" name="Google Shape;151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9163" y="97585"/>
            <a:ext cx="2754263" cy="538712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0"/>
          <p:cNvSpPr txBox="1">
            <a:spLocks noGrp="1"/>
          </p:cNvSpPr>
          <p:nvPr>
            <p:ph type="sldNum" idx="12"/>
          </p:nvPr>
        </p:nvSpPr>
        <p:spPr>
          <a:xfrm>
            <a:off x="10783306" y="6259118"/>
            <a:ext cx="53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3" name="Google Shape;153;p20" title="IST CONFERENCE 2026 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86925" y="5890421"/>
            <a:ext cx="733800" cy="73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Closing Slide">
  <p:cSld name="White Closing Slide">
    <p:bg>
      <p:bgPr>
        <a:solidFill>
          <a:schemeClr val="lt1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 txBox="1">
            <a:spLocks noGrp="1"/>
          </p:cNvSpPr>
          <p:nvPr>
            <p:ph type="ctrTitle"/>
          </p:nvPr>
        </p:nvSpPr>
        <p:spPr>
          <a:xfrm>
            <a:off x="722141" y="3035285"/>
            <a:ext cx="7119600" cy="10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6000" b="1" i="1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5"/>
          <p:cNvSpPr txBox="1">
            <a:spLocks noGrp="1"/>
          </p:cNvSpPr>
          <p:nvPr>
            <p:ph type="subTitle" idx="1"/>
          </p:nvPr>
        </p:nvSpPr>
        <p:spPr>
          <a:xfrm>
            <a:off x="8349068" y="2670160"/>
            <a:ext cx="3226500" cy="14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0" i="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3" name="Google Shape;203;p25"/>
          <p:cNvSpPr txBox="1">
            <a:spLocks noGrp="1"/>
          </p:cNvSpPr>
          <p:nvPr>
            <p:ph type="ftr" idx="11"/>
          </p:nvPr>
        </p:nvSpPr>
        <p:spPr>
          <a:xfrm>
            <a:off x="722141" y="2670160"/>
            <a:ext cx="563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zeret Mono"/>
                <a:ea typeface="Azeret Mono"/>
                <a:cs typeface="Azeret Mono"/>
                <a:sym typeface="Azeret Mon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04" name="Google Shape;204;p25"/>
          <p:cNvCxnSpPr/>
          <p:nvPr/>
        </p:nvCxnSpPr>
        <p:spPr>
          <a:xfrm>
            <a:off x="796636" y="5474071"/>
            <a:ext cx="768600" cy="0"/>
          </a:xfrm>
          <a:prstGeom prst="straightConnector1">
            <a:avLst/>
          </a:prstGeom>
          <a:noFill/>
          <a:ln w="635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05" name="Google Shape;205;p25" title="Screenshot 2025-12-09 at 9.55.49 AM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06663" y="-655425"/>
            <a:ext cx="860300" cy="202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5" title="IST CONFERENCE 2026 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0" y="175264"/>
            <a:ext cx="1191776" cy="1191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imson Title Slide">
  <p:cSld name="Crimson Title Slide">
    <p:bg>
      <p:bgPr>
        <a:solidFill>
          <a:schemeClr val="accent1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6"/>
          <p:cNvSpPr txBox="1">
            <a:spLocks noGrp="1"/>
          </p:cNvSpPr>
          <p:nvPr>
            <p:ph type="ctrTitle"/>
          </p:nvPr>
        </p:nvSpPr>
        <p:spPr>
          <a:xfrm>
            <a:off x="722141" y="2079322"/>
            <a:ext cx="9699600" cy="2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6000" b="1" i="1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6"/>
          <p:cNvSpPr txBox="1">
            <a:spLocks noGrp="1"/>
          </p:cNvSpPr>
          <p:nvPr>
            <p:ph type="subTitle" idx="1"/>
          </p:nvPr>
        </p:nvSpPr>
        <p:spPr>
          <a:xfrm>
            <a:off x="722140" y="4333875"/>
            <a:ext cx="9746700" cy="7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 b="0" i="1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0" name="Google Shape;210;p26"/>
          <p:cNvSpPr txBox="1">
            <a:spLocks noGrp="1"/>
          </p:cNvSpPr>
          <p:nvPr>
            <p:ph type="ftr" idx="11"/>
          </p:nvPr>
        </p:nvSpPr>
        <p:spPr>
          <a:xfrm>
            <a:off x="722141" y="1714197"/>
            <a:ext cx="563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zeret Mono"/>
                <a:ea typeface="Azeret Mono"/>
                <a:cs typeface="Azeret Mono"/>
                <a:sym typeface="Azeret Mon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6"/>
          <p:cNvSpPr txBox="1">
            <a:spLocks noGrp="1"/>
          </p:cNvSpPr>
          <p:nvPr>
            <p:ph type="dt" idx="10"/>
          </p:nvPr>
        </p:nvSpPr>
        <p:spPr>
          <a:xfrm>
            <a:off x="8950961" y="6237080"/>
            <a:ext cx="2402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zeret Mono"/>
                <a:ea typeface="Azeret Mono"/>
                <a:cs typeface="Azeret Mono"/>
                <a:sym typeface="Azeret Mon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12" name="Google Shape;212;p26"/>
          <p:cNvCxnSpPr/>
          <p:nvPr/>
        </p:nvCxnSpPr>
        <p:spPr>
          <a:xfrm>
            <a:off x="796636" y="6200177"/>
            <a:ext cx="501900" cy="0"/>
          </a:xfrm>
          <a:prstGeom prst="straightConnector1">
            <a:avLst/>
          </a:prstGeom>
          <a:noFill/>
          <a:ln w="635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13" name="Google Shape;213;p26" title="Screenshot 2025-12-09 at 9.55.49 AM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06663" y="-655425"/>
            <a:ext cx="860300" cy="202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6" title="IST CONFERENCE 2026 logo (5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0" y="175275"/>
            <a:ext cx="1191776" cy="1191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imson Title Slide - With Image">
  <p:cSld name="Crimson Title Slide - With Image">
    <p:bg>
      <p:bgPr>
        <a:solidFill>
          <a:schemeClr val="accent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7"/>
          <p:cNvSpPr txBox="1">
            <a:spLocks noGrp="1"/>
          </p:cNvSpPr>
          <p:nvPr>
            <p:ph type="ctrTitle"/>
          </p:nvPr>
        </p:nvSpPr>
        <p:spPr>
          <a:xfrm>
            <a:off x="722140" y="2498316"/>
            <a:ext cx="6663300" cy="26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6000" b="1" i="1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7"/>
          <p:cNvSpPr txBox="1">
            <a:spLocks noGrp="1"/>
          </p:cNvSpPr>
          <p:nvPr>
            <p:ph type="subTitle" idx="1"/>
          </p:nvPr>
        </p:nvSpPr>
        <p:spPr>
          <a:xfrm>
            <a:off x="722141" y="5141343"/>
            <a:ext cx="6663300" cy="10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 b="0" i="1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8" name="Google Shape;218;p27"/>
          <p:cNvSpPr txBox="1">
            <a:spLocks noGrp="1"/>
          </p:cNvSpPr>
          <p:nvPr>
            <p:ph type="ftr" idx="11"/>
          </p:nvPr>
        </p:nvSpPr>
        <p:spPr>
          <a:xfrm>
            <a:off x="722141" y="2030785"/>
            <a:ext cx="563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zeret Mono"/>
                <a:ea typeface="Azeret Mono"/>
                <a:cs typeface="Azeret Mono"/>
                <a:sym typeface="Azeret Mon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7"/>
          <p:cNvSpPr txBox="1">
            <a:spLocks noGrp="1"/>
          </p:cNvSpPr>
          <p:nvPr>
            <p:ph type="dt" idx="10"/>
          </p:nvPr>
        </p:nvSpPr>
        <p:spPr>
          <a:xfrm>
            <a:off x="5090160" y="6275738"/>
            <a:ext cx="2295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zeret Mono"/>
                <a:ea typeface="Azeret Mono"/>
                <a:cs typeface="Azeret Mono"/>
                <a:sym typeface="Azeret Mon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7"/>
          <p:cNvSpPr>
            <a:spLocks noGrp="1"/>
          </p:cNvSpPr>
          <p:nvPr>
            <p:ph type="pic" idx="2"/>
          </p:nvPr>
        </p:nvSpPr>
        <p:spPr>
          <a:xfrm>
            <a:off x="7624118" y="0"/>
            <a:ext cx="4567800" cy="6858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221" name="Google Shape;221;p27"/>
          <p:cNvCxnSpPr/>
          <p:nvPr/>
        </p:nvCxnSpPr>
        <p:spPr>
          <a:xfrm>
            <a:off x="796636" y="6217371"/>
            <a:ext cx="501900" cy="0"/>
          </a:xfrm>
          <a:prstGeom prst="straightConnector1">
            <a:avLst/>
          </a:prstGeom>
          <a:noFill/>
          <a:ln w="635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22" name="Google Shape;222;p27" title="IST CONFERENCE 2026 logo (5)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7518" y="422988"/>
            <a:ext cx="640638" cy="64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imson Section Title">
  <p:cSld name="Crimson Section Title">
    <p:bg>
      <p:bgPr>
        <a:solidFill>
          <a:schemeClr val="dk2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72244" y="-211061"/>
            <a:ext cx="6151204" cy="7294984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1" i="1" cap="none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227" name="Google Shape;227;p28"/>
          <p:cNvCxnSpPr/>
          <p:nvPr/>
        </p:nvCxnSpPr>
        <p:spPr>
          <a:xfrm>
            <a:off x="974126" y="2578471"/>
            <a:ext cx="768600" cy="0"/>
          </a:xfrm>
          <a:prstGeom prst="straightConnector1">
            <a:avLst/>
          </a:prstGeom>
          <a:noFill/>
          <a:ln w="635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28" name="Google Shape;228;p28" title="IST CONFERENCE 2026 logo (5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6238" y="408500"/>
            <a:ext cx="3463226" cy="346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ll quote">
  <p:cSld name="Pull quote">
    <p:bg>
      <p:bgPr>
        <a:solidFill>
          <a:schemeClr val="accent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Geo"/>
              <a:buNone/>
              <a:defRPr sz="6000" b="1" i="0" cap="none">
                <a:solidFill>
                  <a:schemeClr val="lt2"/>
                </a:solidFill>
                <a:latin typeface="Geo"/>
                <a:ea typeface="Geo"/>
                <a:cs typeface="Geo"/>
                <a:sym typeface="Ge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 b="0" i="0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232" name="Google Shape;23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4102" y="802326"/>
            <a:ext cx="1359672" cy="1419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9" title="Screenshot 2025-12-09 at 9.55.49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6663" y="-655425"/>
            <a:ext cx="860300" cy="202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9" title="IST CONFERENCE 2026 logo (5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00" y="175275"/>
            <a:ext cx="1191776" cy="1191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imson Callout">
  <p:cSld name="Crimson Callout">
    <p:bg>
      <p:bgPr>
        <a:solidFill>
          <a:schemeClr val="accent1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0"/>
          <p:cNvSpPr txBox="1">
            <a:spLocks noGrp="1"/>
          </p:cNvSpPr>
          <p:nvPr>
            <p:ph type="title"/>
          </p:nvPr>
        </p:nvSpPr>
        <p:spPr>
          <a:xfrm>
            <a:off x="1444800" y="1709739"/>
            <a:ext cx="1775700" cy="415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zeret Mono"/>
              <a:buNone/>
              <a:defRPr sz="1400" b="1" i="0" cap="none">
                <a:solidFill>
                  <a:schemeClr val="lt2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30"/>
          <p:cNvSpPr txBox="1">
            <a:spLocks noGrp="1"/>
          </p:cNvSpPr>
          <p:nvPr>
            <p:ph type="body" idx="1"/>
          </p:nvPr>
        </p:nvSpPr>
        <p:spPr>
          <a:xfrm>
            <a:off x="1444800" y="2635059"/>
            <a:ext cx="99027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4300"/>
              <a:buNone/>
              <a:defRPr sz="4300" b="0" i="0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238" name="Google Shape;238;p30" title="Screenshot 2025-12-09 at 9.55.49 AM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06663" y="-655425"/>
            <a:ext cx="860300" cy="202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0" title="IST CONFERENCE 2026 logo (5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0" y="175275"/>
            <a:ext cx="1191776" cy="1191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imson Title Slide - With Image">
  <p:cSld name="Crimson Title Slide - With Image">
    <p:bg>
      <p:bgPr>
        <a:solidFill>
          <a:schemeClr val="dk2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>
            <a:off x="722141" y="0"/>
            <a:ext cx="791100" cy="13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24" name="Google Shape;24;p3"/>
          <p:cNvSpPr txBox="1">
            <a:spLocks noGrp="1"/>
          </p:cNvSpPr>
          <p:nvPr>
            <p:ph type="ctrTitle"/>
          </p:nvPr>
        </p:nvSpPr>
        <p:spPr>
          <a:xfrm>
            <a:off x="722140" y="2498316"/>
            <a:ext cx="6663300" cy="26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6000" b="1" i="1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722141" y="5141343"/>
            <a:ext cx="6663300" cy="10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 b="0" i="1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722141" y="2030785"/>
            <a:ext cx="563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zeret Mono"/>
                <a:ea typeface="Azeret Mono"/>
                <a:cs typeface="Azeret Mono"/>
                <a:sym typeface="Azeret Mon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dt" idx="10"/>
          </p:nvPr>
        </p:nvSpPr>
        <p:spPr>
          <a:xfrm>
            <a:off x="5090160" y="6275738"/>
            <a:ext cx="2295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zeret Mono"/>
                <a:ea typeface="Azeret Mono"/>
                <a:cs typeface="Azeret Mono"/>
                <a:sym typeface="Azeret Mon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>
            <a:spLocks noGrp="1"/>
          </p:cNvSpPr>
          <p:nvPr>
            <p:ph type="pic" idx="2"/>
          </p:nvPr>
        </p:nvSpPr>
        <p:spPr>
          <a:xfrm>
            <a:off x="7624118" y="0"/>
            <a:ext cx="4567800" cy="6858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29" name="Google Shape;29;p3"/>
          <p:cNvCxnSpPr/>
          <p:nvPr/>
        </p:nvCxnSpPr>
        <p:spPr>
          <a:xfrm>
            <a:off x="796636" y="6217371"/>
            <a:ext cx="501900" cy="0"/>
          </a:xfrm>
          <a:prstGeom prst="straightConnector1">
            <a:avLst/>
          </a:prstGeom>
          <a:noFill/>
          <a:ln w="635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0" name="Google Shape;30;p3" title="IST CONFERENCE 2026 logo (5)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98276" y="107301"/>
            <a:ext cx="1184675" cy="11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– Crimson" type="blank">
  <p:cSld name="BLANK">
    <p:bg>
      <p:bgPr>
        <a:solidFill>
          <a:schemeClr val="accent1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1"/>
          <p:cNvSpPr txBox="1">
            <a:spLocks noGrp="1"/>
          </p:cNvSpPr>
          <p:nvPr>
            <p:ph type="sldNum" idx="12"/>
          </p:nvPr>
        </p:nvSpPr>
        <p:spPr>
          <a:xfrm>
            <a:off x="10783306" y="6259118"/>
            <a:ext cx="53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2" name="Google Shape;242;p31" title="IST CONFERENCE 2026 logo (5)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86925" y="5890425"/>
            <a:ext cx="733800" cy="73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White">
  <p:cSld name="Blank - White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2"/>
          <p:cNvSpPr txBox="1">
            <a:spLocks noGrp="1"/>
          </p:cNvSpPr>
          <p:nvPr>
            <p:ph type="sldNum" idx="12"/>
          </p:nvPr>
        </p:nvSpPr>
        <p:spPr>
          <a:xfrm>
            <a:off x="10783306" y="6259118"/>
            <a:ext cx="53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5" name="Google Shape;245;p32" title="IST CONFERENCE 2026 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86925" y="5890421"/>
            <a:ext cx="733800" cy="73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imson Closing Slide">
  <p:cSld name="Crimson Closing Slide">
    <p:bg>
      <p:bgPr>
        <a:solidFill>
          <a:schemeClr val="accent1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3"/>
          <p:cNvSpPr txBox="1">
            <a:spLocks noGrp="1"/>
          </p:cNvSpPr>
          <p:nvPr>
            <p:ph type="ctrTitle"/>
          </p:nvPr>
        </p:nvSpPr>
        <p:spPr>
          <a:xfrm>
            <a:off x="722141" y="3035285"/>
            <a:ext cx="7119600" cy="10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6000" b="1" i="1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33"/>
          <p:cNvSpPr txBox="1">
            <a:spLocks noGrp="1"/>
          </p:cNvSpPr>
          <p:nvPr>
            <p:ph type="subTitle" idx="1"/>
          </p:nvPr>
        </p:nvSpPr>
        <p:spPr>
          <a:xfrm>
            <a:off x="8349068" y="2670160"/>
            <a:ext cx="3226500" cy="14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 b="0" i="0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9" name="Google Shape;249;p33"/>
          <p:cNvSpPr txBox="1">
            <a:spLocks noGrp="1"/>
          </p:cNvSpPr>
          <p:nvPr>
            <p:ph type="ftr" idx="11"/>
          </p:nvPr>
        </p:nvSpPr>
        <p:spPr>
          <a:xfrm>
            <a:off x="722141" y="2670160"/>
            <a:ext cx="563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zeret Mono"/>
                <a:ea typeface="Azeret Mono"/>
                <a:cs typeface="Azeret Mono"/>
                <a:sym typeface="Azeret Mon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50" name="Google Shape;250;p33"/>
          <p:cNvCxnSpPr/>
          <p:nvPr/>
        </p:nvCxnSpPr>
        <p:spPr>
          <a:xfrm>
            <a:off x="796636" y="5474071"/>
            <a:ext cx="768600" cy="0"/>
          </a:xfrm>
          <a:prstGeom prst="straightConnector1">
            <a:avLst/>
          </a:prstGeom>
          <a:noFill/>
          <a:ln w="635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51" name="Google Shape;251;p33" title="Screenshot 2025-12-09 at 9.55.49 AM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06663" y="-655425"/>
            <a:ext cx="860300" cy="202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3" title="IST CONFERENCE 2026 logo (5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0" y="175275"/>
            <a:ext cx="1191776" cy="1191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ing On Tomorrow Closing Slide">
  <p:cSld name="Bring On Tomorrow Closing Slide">
    <p:bg>
      <p:bgPr>
        <a:solidFill>
          <a:schemeClr val="accen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4"/>
          <p:cNvSpPr txBox="1">
            <a:spLocks noGrp="1"/>
          </p:cNvSpPr>
          <p:nvPr>
            <p:ph type="ctrTitle"/>
          </p:nvPr>
        </p:nvSpPr>
        <p:spPr>
          <a:xfrm>
            <a:off x="722141" y="3035285"/>
            <a:ext cx="7119600" cy="10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6000" b="1" i="1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34"/>
          <p:cNvSpPr txBox="1">
            <a:spLocks noGrp="1"/>
          </p:cNvSpPr>
          <p:nvPr>
            <p:ph type="ftr" idx="11"/>
          </p:nvPr>
        </p:nvSpPr>
        <p:spPr>
          <a:xfrm>
            <a:off x="722141" y="2670160"/>
            <a:ext cx="563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zeret Mono"/>
                <a:ea typeface="Azeret Mono"/>
                <a:cs typeface="Azeret Mono"/>
                <a:sym typeface="Azeret Mon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56" name="Google Shape;256;p34"/>
          <p:cNvCxnSpPr/>
          <p:nvPr/>
        </p:nvCxnSpPr>
        <p:spPr>
          <a:xfrm>
            <a:off x="796636" y="5474071"/>
            <a:ext cx="768600" cy="0"/>
          </a:xfrm>
          <a:prstGeom prst="straightConnector1">
            <a:avLst/>
          </a:prstGeom>
          <a:noFill/>
          <a:ln w="635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57" name="Google Shape;257;p34" title="IST CONFERENCE 2026 logo (5)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28950" y="5432450"/>
            <a:ext cx="1191776" cy="1191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imson Section Title" type="secHead">
  <p:cSld name="SECTION_HEADER">
    <p:bg>
      <p:bgPr>
        <a:solidFill>
          <a:schemeClr val="dk2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72244" y="-211061"/>
            <a:ext cx="6151204" cy="7294984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1" i="1" cap="none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35" name="Google Shape;35;p4"/>
          <p:cNvCxnSpPr/>
          <p:nvPr/>
        </p:nvCxnSpPr>
        <p:spPr>
          <a:xfrm>
            <a:off x="974126" y="2578471"/>
            <a:ext cx="768600" cy="0"/>
          </a:xfrm>
          <a:prstGeom prst="straightConnector1">
            <a:avLst/>
          </a:prstGeom>
          <a:noFill/>
          <a:ln w="635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6" name="Google Shape;36;p4" title="IST CONFERENCE 2026 logo (5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1987" y="228600"/>
            <a:ext cx="3471724" cy="3471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– Crimson" type="blank">
  <p:cSld name="BLANK">
    <p:bg>
      <p:bgPr>
        <a:solidFill>
          <a:schemeClr val="dk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11486606" y="6267168"/>
            <a:ext cx="53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ll quote">
  <p:cSld name="Pull quote">
    <p:bg>
      <p:bgPr>
        <a:solidFill>
          <a:schemeClr val="dk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Geo"/>
              <a:buNone/>
              <a:defRPr sz="6000" b="1" i="0" cap="none">
                <a:solidFill>
                  <a:schemeClr val="lt2"/>
                </a:solidFill>
                <a:latin typeface="Geo"/>
                <a:ea typeface="Geo"/>
                <a:cs typeface="Geo"/>
                <a:sym typeface="Ge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 b="0" i="0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42" name="Google Shape;42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4102" y="802326"/>
            <a:ext cx="1359672" cy="141940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6"/>
          <p:cNvSpPr/>
          <p:nvPr/>
        </p:nvSpPr>
        <p:spPr>
          <a:xfrm>
            <a:off x="10562606" y="0"/>
            <a:ext cx="791100" cy="13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pic>
        <p:nvPicPr>
          <p:cNvPr id="44" name="Google Shape;44;p6" title="IST CONFERENCE 2026 logo (5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8601" y="84751"/>
            <a:ext cx="1184674" cy="11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ing On Tomorrow Closing Slide">
  <p:cSld name="Bring On Tomorrow Closing Slide">
    <p:bg>
      <p:bgPr>
        <a:solidFill>
          <a:schemeClr val="dk2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ctrTitle"/>
          </p:nvPr>
        </p:nvSpPr>
        <p:spPr>
          <a:xfrm>
            <a:off x="722141" y="3035285"/>
            <a:ext cx="7119600" cy="10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6000" b="1" i="1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712191" y="1927210"/>
            <a:ext cx="563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zeret Mono"/>
                <a:ea typeface="Azeret Mono"/>
                <a:cs typeface="Azeret Mono"/>
                <a:sym typeface="Azeret Mon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0" name="Google Shape;60;p9"/>
          <p:cNvCxnSpPr/>
          <p:nvPr/>
        </p:nvCxnSpPr>
        <p:spPr>
          <a:xfrm>
            <a:off x="796636" y="5474071"/>
            <a:ext cx="768600" cy="0"/>
          </a:xfrm>
          <a:prstGeom prst="straightConnector1">
            <a:avLst/>
          </a:prstGeom>
          <a:noFill/>
          <a:ln w="635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1" name="Google Shape;61;p9" title="IST CONFERENCE 2026 logo (5)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69137" y="1835625"/>
            <a:ext cx="3471724" cy="3471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Title Slide" type="title">
  <p:cSld name="TITLE"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ctrTitle"/>
          </p:nvPr>
        </p:nvSpPr>
        <p:spPr>
          <a:xfrm>
            <a:off x="722140" y="2079322"/>
            <a:ext cx="9746700" cy="2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6000" b="1" i="1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subTitle" idx="1"/>
          </p:nvPr>
        </p:nvSpPr>
        <p:spPr>
          <a:xfrm>
            <a:off x="722140" y="4333875"/>
            <a:ext cx="9746700" cy="7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 b="0" i="1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ftr" idx="11"/>
          </p:nvPr>
        </p:nvSpPr>
        <p:spPr>
          <a:xfrm>
            <a:off x="722141" y="1714197"/>
            <a:ext cx="563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zeret Mono"/>
                <a:ea typeface="Azeret Mono"/>
                <a:cs typeface="Azeret Mono"/>
                <a:sym typeface="Azeret Mon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dt" idx="10"/>
          </p:nvPr>
        </p:nvSpPr>
        <p:spPr>
          <a:xfrm>
            <a:off x="9001760" y="6237081"/>
            <a:ext cx="2350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zeret Mono"/>
                <a:ea typeface="Azeret Mono"/>
                <a:cs typeface="Azeret Mono"/>
                <a:sym typeface="Azeret Mon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73" name="Google Shape;73;p11"/>
          <p:cNvCxnSpPr/>
          <p:nvPr/>
        </p:nvCxnSpPr>
        <p:spPr>
          <a:xfrm>
            <a:off x="796636" y="6200177"/>
            <a:ext cx="501900" cy="0"/>
          </a:xfrm>
          <a:prstGeom prst="straightConnector1">
            <a:avLst/>
          </a:prstGeom>
          <a:noFill/>
          <a:ln w="635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4" name="Google Shape;74;p11" title="Screenshot 2025-12-09 at 9.55.49 AM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06663" y="-655425"/>
            <a:ext cx="860300" cy="202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1" title="IST CONFERENCE 2026 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0" y="175264"/>
            <a:ext cx="1191776" cy="1191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Title Slide - With Image">
  <p:cSld name="White Title Slide - With Image"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ctrTitle"/>
          </p:nvPr>
        </p:nvSpPr>
        <p:spPr>
          <a:xfrm>
            <a:off x="722140" y="2498316"/>
            <a:ext cx="6663300" cy="26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6000" b="1" i="1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subTitle" idx="1"/>
          </p:nvPr>
        </p:nvSpPr>
        <p:spPr>
          <a:xfrm>
            <a:off x="722141" y="5141343"/>
            <a:ext cx="6663300" cy="10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 b="0" i="1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ftr" idx="11"/>
          </p:nvPr>
        </p:nvSpPr>
        <p:spPr>
          <a:xfrm>
            <a:off x="722141" y="2030785"/>
            <a:ext cx="563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zeret Mono"/>
                <a:ea typeface="Azeret Mono"/>
                <a:cs typeface="Azeret Mono"/>
                <a:sym typeface="Azeret Mon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dt" idx="10"/>
          </p:nvPr>
        </p:nvSpPr>
        <p:spPr>
          <a:xfrm>
            <a:off x="5151120" y="6316594"/>
            <a:ext cx="223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zeret Mono"/>
                <a:ea typeface="Azeret Mono"/>
                <a:cs typeface="Azeret Mono"/>
                <a:sym typeface="Azeret Mon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>
            <a:spLocks noGrp="1"/>
          </p:cNvSpPr>
          <p:nvPr>
            <p:ph type="pic" idx="2"/>
          </p:nvPr>
        </p:nvSpPr>
        <p:spPr>
          <a:xfrm>
            <a:off x="7624118" y="0"/>
            <a:ext cx="4567800" cy="6858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82" name="Google Shape;82;p12"/>
          <p:cNvCxnSpPr/>
          <p:nvPr/>
        </p:nvCxnSpPr>
        <p:spPr>
          <a:xfrm>
            <a:off x="796636" y="6192901"/>
            <a:ext cx="501900" cy="0"/>
          </a:xfrm>
          <a:prstGeom prst="straightConnector1">
            <a:avLst/>
          </a:prstGeom>
          <a:noFill/>
          <a:ln w="635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3" name="Google Shape;83;p12" title="Screenshot 2025-12-09 at 9.55.49 AM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7088" y="-594775"/>
            <a:ext cx="860300" cy="202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2" title="IST CONFERENCE 2026 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6400" y="235914"/>
            <a:ext cx="1191776" cy="1191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Section Title" type="secHead">
  <p:cSld name="SECTION_HEADER"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39305" y="-220129"/>
            <a:ext cx="6182520" cy="733212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6000" b="1" i="1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 i="1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77F86"/>
              </a:buClr>
              <a:buSzPts val="2000"/>
              <a:buNone/>
              <a:defRPr sz="2000">
                <a:solidFill>
                  <a:srgbClr val="777F86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77F86"/>
              </a:buClr>
              <a:buSzPts val="1800"/>
              <a:buNone/>
              <a:defRPr sz="1800">
                <a:solidFill>
                  <a:srgbClr val="777F86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77F86"/>
              </a:buClr>
              <a:buSzPts val="1600"/>
              <a:buNone/>
              <a:defRPr sz="1600">
                <a:solidFill>
                  <a:srgbClr val="777F86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77F86"/>
              </a:buClr>
              <a:buSzPts val="1600"/>
              <a:buNone/>
              <a:defRPr sz="1600">
                <a:solidFill>
                  <a:srgbClr val="777F86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77F86"/>
              </a:buClr>
              <a:buSzPts val="1600"/>
              <a:buNone/>
              <a:defRPr sz="1600">
                <a:solidFill>
                  <a:srgbClr val="777F86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77F86"/>
              </a:buClr>
              <a:buSzPts val="1600"/>
              <a:buNone/>
              <a:defRPr sz="1600">
                <a:solidFill>
                  <a:srgbClr val="777F86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77F86"/>
              </a:buClr>
              <a:buSzPts val="1600"/>
              <a:buNone/>
              <a:defRPr sz="1600">
                <a:solidFill>
                  <a:srgbClr val="777F86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77F86"/>
              </a:buClr>
              <a:buSzPts val="1600"/>
              <a:buNone/>
              <a:defRPr sz="1600">
                <a:solidFill>
                  <a:srgbClr val="777F86"/>
                </a:solidFill>
              </a:defRPr>
            </a:lvl9pPr>
          </a:lstStyle>
          <a:p>
            <a:endParaRPr/>
          </a:p>
        </p:txBody>
      </p:sp>
      <p:pic>
        <p:nvPicPr>
          <p:cNvPr id="100" name="Google Shape;100;p14" title="IST CONFERENCE 2026 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8938" y="327700"/>
            <a:ext cx="3463249" cy="3463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77F8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9" r:id="rId3"/>
    <p:sldLayoutId id="2147483661" r:id="rId4"/>
    <p:sldLayoutId id="2147483663" r:id="rId5"/>
    <p:sldLayoutId id="2147483664" r:id="rId6"/>
    <p:sldLayoutId id="2147483665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5"/>
          <p:cNvSpPr txBox="1">
            <a:spLocks noGrp="1"/>
          </p:cNvSpPr>
          <p:nvPr>
            <p:ph type="title"/>
          </p:nvPr>
        </p:nvSpPr>
        <p:spPr>
          <a:xfrm>
            <a:off x="831850" y="1600011"/>
            <a:ext cx="7105142" cy="20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sz="3600" dirty="0"/>
              <a:t>Rethinking, Redesigning, </a:t>
            </a:r>
            <a:br>
              <a:rPr lang="en-US" sz="3600" dirty="0"/>
            </a:br>
            <a:r>
              <a:rPr lang="en-US" sz="3600" dirty="0"/>
              <a:t>Reframing (RRR) with the </a:t>
            </a:r>
            <a:br>
              <a:rPr lang="en-US" sz="3600" dirty="0"/>
            </a:br>
            <a:r>
              <a:rPr lang="en-US" sz="3600" dirty="0"/>
              <a:t>Competency-Based Paradigm </a:t>
            </a:r>
            <a:br>
              <a:rPr lang="en-US" sz="3600" dirty="0"/>
            </a:br>
            <a:r>
              <a:rPr lang="en-US" sz="3600" dirty="0"/>
              <a:t>of Education and Training</a:t>
            </a:r>
          </a:p>
        </p:txBody>
      </p:sp>
      <p:sp>
        <p:nvSpPr>
          <p:cNvPr id="264" name="Google Shape;264;p35"/>
          <p:cNvSpPr txBox="1">
            <a:spLocks noGrp="1"/>
          </p:cNvSpPr>
          <p:nvPr>
            <p:ph type="body" idx="1"/>
          </p:nvPr>
        </p:nvSpPr>
        <p:spPr>
          <a:xfrm>
            <a:off x="831850" y="4399696"/>
            <a:ext cx="5477510" cy="2043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600" dirty="0"/>
              <a:t>Charles M. Reigeluth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200" dirty="0"/>
              <a:t>Professor Emeritus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200" dirty="0"/>
              <a:t>Instructional Systems Technology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200" dirty="0"/>
              <a:t>Indiana University Bloomington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200" dirty="0" err="1"/>
              <a:t>reigelut@iu.edu</a:t>
            </a:r>
            <a:endParaRPr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>
          <a:extLst>
            <a:ext uri="{FF2B5EF4-FFF2-40B4-BE49-F238E27FC236}">
              <a16:creationId xmlns:a16="http://schemas.microsoft.com/office/drawing/2014/main" id="{FF6FDD01-2204-FEAA-13BA-5CCB4D62A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0">
            <a:extLst>
              <a:ext uri="{FF2B5EF4-FFF2-40B4-BE49-F238E27FC236}">
                <a16:creationId xmlns:a16="http://schemas.microsoft.com/office/drawing/2014/main" id="{4F28A1A9-496D-599F-DD44-8B5627B4E9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6602" y="1133180"/>
            <a:ext cx="2667000" cy="2168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/>
            <a:r>
              <a:rPr lang="en-US" dirty="0"/>
              <a:t>The Holistic 4D Process</a:t>
            </a:r>
            <a:endParaRPr dirty="0"/>
          </a:p>
        </p:txBody>
      </p:sp>
      <p:pic>
        <p:nvPicPr>
          <p:cNvPr id="9" name="Picture 8" descr="A diagram of a process&#10;&#10;Description automatically generated with low confidence">
            <a:extLst>
              <a:ext uri="{FF2B5EF4-FFF2-40B4-BE49-F238E27FC236}">
                <a16:creationId xmlns:a16="http://schemas.microsoft.com/office/drawing/2014/main" id="{EDB275D9-BAEF-1CD8-CB4B-0179537D45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533" y="953376"/>
            <a:ext cx="8064289" cy="5762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8721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>
          <a:extLst>
            <a:ext uri="{FF2B5EF4-FFF2-40B4-BE49-F238E27FC236}">
              <a16:creationId xmlns:a16="http://schemas.microsoft.com/office/drawing/2014/main" id="{ECAB3C46-86F9-2B1C-59D6-558304971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0">
            <a:extLst>
              <a:ext uri="{FF2B5EF4-FFF2-40B4-BE49-F238E27FC236}">
                <a16:creationId xmlns:a16="http://schemas.microsoft.com/office/drawing/2014/main" id="{0F450DDF-3954-6364-7993-93F906A5BB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133180"/>
            <a:ext cx="10515600" cy="73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US" dirty="0"/>
              <a:t>3. The ID Process</a:t>
            </a:r>
            <a:endParaRPr dirty="0"/>
          </a:p>
        </p:txBody>
      </p:sp>
      <p:sp>
        <p:nvSpPr>
          <p:cNvPr id="302" name="Google Shape;302;p40">
            <a:extLst>
              <a:ext uri="{FF2B5EF4-FFF2-40B4-BE49-F238E27FC236}">
                <a16:creationId xmlns:a16="http://schemas.microsoft.com/office/drawing/2014/main" id="{531C4D9E-87FB-5711-1470-96CD4BAF99F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63604" y="2022116"/>
            <a:ext cx="3098796" cy="541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800" dirty="0"/>
              <a:t>Problems</a:t>
            </a:r>
            <a:endParaRPr sz="2800" dirty="0"/>
          </a:p>
        </p:txBody>
      </p:sp>
      <p:sp>
        <p:nvSpPr>
          <p:cNvPr id="303" name="Google Shape;303;p40">
            <a:extLst>
              <a:ext uri="{FF2B5EF4-FFF2-40B4-BE49-F238E27FC236}">
                <a16:creationId xmlns:a16="http://schemas.microsoft.com/office/drawing/2014/main" id="{F031F2A1-6CC2-15DF-2F66-F63096919AA0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839788" y="2754217"/>
            <a:ext cx="5157787" cy="3435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73075" indent="-457200">
              <a:buSzPct val="100000"/>
              <a:buAutoNum type="arabicPeriod"/>
            </a:pPr>
            <a:r>
              <a:rPr lang="en-US" sz="2200" dirty="0"/>
              <a:t>Beginning the design process with tiny pieces of content doesn’t work.</a:t>
            </a:r>
          </a:p>
          <a:p>
            <a:pPr marL="473075" indent="-457200">
              <a:buSzPct val="100000"/>
              <a:buAutoNum type="arabicPeriod"/>
            </a:pPr>
            <a:r>
              <a:rPr lang="en-US" sz="2200" dirty="0"/>
              <a:t>Saving all the evaluation for the end doesn’t work well.</a:t>
            </a:r>
          </a:p>
          <a:p>
            <a:pPr marL="473075" indent="-457200">
              <a:spcBef>
                <a:spcPts val="0"/>
              </a:spcBef>
              <a:buSzPct val="100000"/>
              <a:buAutoNum type="arabicPeriod"/>
            </a:pPr>
            <a:endParaRPr lang="en-US" sz="2200" dirty="0"/>
          </a:p>
          <a:p>
            <a:pPr marL="473075" indent="-457200">
              <a:buSzPct val="100000"/>
              <a:buAutoNum type="arabicPeriod"/>
            </a:pPr>
            <a:r>
              <a:rPr lang="en-US" sz="2200" dirty="0"/>
              <a:t>The nature of the ID process is different for different instructional methods.</a:t>
            </a:r>
          </a:p>
        </p:txBody>
      </p:sp>
      <p:sp>
        <p:nvSpPr>
          <p:cNvPr id="304" name="Google Shape;304;p40">
            <a:extLst>
              <a:ext uri="{FF2B5EF4-FFF2-40B4-BE49-F238E27FC236}">
                <a16:creationId xmlns:a16="http://schemas.microsoft.com/office/drawing/2014/main" id="{69A1FD09-9C50-1654-E6CD-D9791D17B5C4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6536267" y="2022116"/>
            <a:ext cx="3098796" cy="541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800" dirty="0"/>
              <a:t>Solutions</a:t>
            </a:r>
            <a:endParaRPr sz="2800" dirty="0"/>
          </a:p>
        </p:txBody>
      </p:sp>
      <p:sp>
        <p:nvSpPr>
          <p:cNvPr id="305" name="Google Shape;305;p40">
            <a:extLst>
              <a:ext uri="{FF2B5EF4-FFF2-40B4-BE49-F238E27FC236}">
                <a16:creationId xmlns:a16="http://schemas.microsoft.com/office/drawing/2014/main" id="{43C2973C-2ABC-9706-E19F-F4A0FCD20866}"/>
              </a:ext>
            </a:extLst>
          </p:cNvPr>
          <p:cNvSpPr txBox="1">
            <a:spLocks noGrp="1"/>
          </p:cNvSpPr>
          <p:nvPr>
            <p:ph type="body" idx="5"/>
          </p:nvPr>
        </p:nvSpPr>
        <p:spPr>
          <a:xfrm>
            <a:off x="6388214" y="2754217"/>
            <a:ext cx="4967173" cy="3435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7475" indent="0">
              <a:buSzPct val="100000"/>
              <a:buNone/>
            </a:pPr>
            <a:r>
              <a:rPr lang="en-US" sz="2200" dirty="0"/>
              <a:t>A holistic design process – 3 levels of design.  (More or less?)</a:t>
            </a:r>
          </a:p>
          <a:p>
            <a:pPr marL="117475" indent="0">
              <a:buSzPct val="100000"/>
              <a:buNone/>
            </a:pPr>
            <a:r>
              <a:rPr lang="en-US" sz="2200" dirty="0"/>
              <a:t>Many analysis-design-evaluation (ADE) cycles on each level of design.  (Bigger or smaller chunks?)</a:t>
            </a:r>
          </a:p>
          <a:p>
            <a:pPr marL="117475" indent="0">
              <a:buSzPct val="100000"/>
              <a:buNone/>
            </a:pPr>
            <a:r>
              <a:rPr lang="en-US" sz="2200" dirty="0"/>
              <a:t>Integration of learner-centered instructional theory with the ISD process.</a:t>
            </a:r>
          </a:p>
          <a:p>
            <a:pPr marL="228600" lvl="0" indent="-1111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7988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" grpId="0" uiExpand="1" build="p"/>
      <p:bldP spid="30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>
          <a:extLst>
            <a:ext uri="{FF2B5EF4-FFF2-40B4-BE49-F238E27FC236}">
              <a16:creationId xmlns:a16="http://schemas.microsoft.com/office/drawing/2014/main" id="{D0C0A6AC-F584-8EA8-B869-EE4A8B2C0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0">
            <a:extLst>
              <a:ext uri="{FF2B5EF4-FFF2-40B4-BE49-F238E27FC236}">
                <a16:creationId xmlns:a16="http://schemas.microsoft.com/office/drawing/2014/main" id="{7DCEF088-290F-86BB-0AA4-2EFD4D03A1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133180"/>
            <a:ext cx="10515600" cy="73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US" dirty="0"/>
              <a:t>3. The ID Process</a:t>
            </a:r>
            <a:endParaRPr dirty="0"/>
          </a:p>
        </p:txBody>
      </p:sp>
      <p:sp>
        <p:nvSpPr>
          <p:cNvPr id="302" name="Google Shape;302;p40">
            <a:extLst>
              <a:ext uri="{FF2B5EF4-FFF2-40B4-BE49-F238E27FC236}">
                <a16:creationId xmlns:a16="http://schemas.microsoft.com/office/drawing/2014/main" id="{E739A469-4716-20E8-DABB-79B26D14109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73655" y="2022116"/>
            <a:ext cx="3850746" cy="541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800" dirty="0"/>
              <a:t>Problems</a:t>
            </a:r>
            <a:endParaRPr sz="2800" dirty="0"/>
          </a:p>
        </p:txBody>
      </p:sp>
      <p:sp>
        <p:nvSpPr>
          <p:cNvPr id="303" name="Google Shape;303;p40">
            <a:extLst>
              <a:ext uri="{FF2B5EF4-FFF2-40B4-BE49-F238E27FC236}">
                <a16:creationId xmlns:a16="http://schemas.microsoft.com/office/drawing/2014/main" id="{F163D3BA-393A-0E68-67CA-B2D6101137E5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839788" y="2754217"/>
            <a:ext cx="5157787" cy="3435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73075" indent="-457200">
              <a:buSzPct val="100000"/>
              <a:buFont typeface="+mj-lt"/>
              <a:buAutoNum type="arabicPeriod" startAt="4"/>
            </a:pPr>
            <a:r>
              <a:rPr lang="en-US" sz="2200" dirty="0"/>
              <a:t>Some learning situations involve learning topics (understandings), rather than tasks (skills).</a:t>
            </a:r>
          </a:p>
          <a:p>
            <a:pPr marL="406400" indent="-390525">
              <a:buSzPct val="100000"/>
              <a:buAutoNum type="arabicPeriod" startAt="4"/>
            </a:pPr>
            <a:r>
              <a:rPr lang="en-US" sz="2200" dirty="0"/>
              <a:t>People assimilate new knowledge into broader knowledge (schema).</a:t>
            </a:r>
          </a:p>
          <a:p>
            <a:pPr marL="406400" indent="-390525">
              <a:buSzPct val="100000"/>
              <a:buAutoNum type="arabicPeriod" startAt="4"/>
            </a:pPr>
            <a:r>
              <a:rPr lang="en-US" sz="2200" dirty="0"/>
              <a:t>Not all performance problems are due to lack of knowledge or skills.</a:t>
            </a:r>
          </a:p>
        </p:txBody>
      </p:sp>
      <p:sp>
        <p:nvSpPr>
          <p:cNvPr id="304" name="Google Shape;304;p40">
            <a:extLst>
              <a:ext uri="{FF2B5EF4-FFF2-40B4-BE49-F238E27FC236}">
                <a16:creationId xmlns:a16="http://schemas.microsoft.com/office/drawing/2014/main" id="{B316D08F-59BE-FD7A-BBEA-20A73DF7DCA1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6536267" y="2022116"/>
            <a:ext cx="4802188" cy="541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800" dirty="0"/>
              <a:t>Solutions</a:t>
            </a:r>
            <a:endParaRPr sz="2800" dirty="0"/>
          </a:p>
        </p:txBody>
      </p:sp>
      <p:sp>
        <p:nvSpPr>
          <p:cNvPr id="305" name="Google Shape;305;p40">
            <a:extLst>
              <a:ext uri="{FF2B5EF4-FFF2-40B4-BE49-F238E27FC236}">
                <a16:creationId xmlns:a16="http://schemas.microsoft.com/office/drawing/2014/main" id="{D1F6FEF0-8D16-6E2C-7748-86DF997F301B}"/>
              </a:ext>
            </a:extLst>
          </p:cNvPr>
          <p:cNvSpPr txBox="1">
            <a:spLocks noGrp="1"/>
          </p:cNvSpPr>
          <p:nvPr>
            <p:ph type="body" idx="5"/>
          </p:nvPr>
        </p:nvSpPr>
        <p:spPr>
          <a:xfrm>
            <a:off x="6388214" y="2754217"/>
            <a:ext cx="5157787" cy="3435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7475" indent="0">
              <a:buSzPct val="100000"/>
              <a:buNone/>
            </a:pPr>
            <a:r>
              <a:rPr lang="en-US" sz="2200" dirty="0"/>
              <a:t>Guidance for topic expertise as well as task expertise  (Behaviorist roots)  (Procedural vs. heuristic knowledge)</a:t>
            </a:r>
          </a:p>
          <a:p>
            <a:pPr marL="117475" indent="0">
              <a:buSzPct val="100000"/>
              <a:buNone/>
            </a:pPr>
            <a:r>
              <a:rPr lang="en-US" sz="2200" dirty="0"/>
              <a:t>Elaboration Theory sequencing (zoom lens analogy), Holistic ID process</a:t>
            </a:r>
          </a:p>
          <a:p>
            <a:pPr marL="117475" indent="0">
              <a:buSzPct val="100000"/>
              <a:buNone/>
            </a:pPr>
            <a:r>
              <a:rPr lang="en-US" sz="2200" dirty="0"/>
              <a:t>Performance analysis and non-instructional interventions</a:t>
            </a:r>
          </a:p>
        </p:txBody>
      </p:sp>
    </p:spTree>
    <p:extLst>
      <p:ext uri="{BB962C8B-B14F-4D97-AF65-F5344CB8AC3E}">
        <p14:creationId xmlns:p14="http://schemas.microsoft.com/office/powerpoint/2010/main" val="176565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" grpId="0" uiExpand="1" build="p"/>
      <p:bldP spid="30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1">
                <a:lumMod val="5000"/>
                <a:lumOff val="95000"/>
                <a:alpha val="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89">
          <a:extLst>
            <a:ext uri="{FF2B5EF4-FFF2-40B4-BE49-F238E27FC236}">
              <a16:creationId xmlns:a16="http://schemas.microsoft.com/office/drawing/2014/main" id="{2888A143-0020-16A6-58FB-98BD23849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9">
            <a:extLst>
              <a:ext uri="{FF2B5EF4-FFF2-40B4-BE49-F238E27FC236}">
                <a16:creationId xmlns:a16="http://schemas.microsoft.com/office/drawing/2014/main" id="{F16B4646-66FC-EEC6-DB83-B0B8C81E1C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111500"/>
            <a:ext cx="10515600" cy="73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</a:pPr>
            <a:r>
              <a:rPr lang="en-US" dirty="0"/>
              <a:t>3. The ID Process</a:t>
            </a:r>
            <a:endParaRPr dirty="0"/>
          </a:p>
        </p:txBody>
      </p:sp>
      <p:sp>
        <p:nvSpPr>
          <p:cNvPr id="293" name="Google Shape;293;p39">
            <a:extLst>
              <a:ext uri="{FF2B5EF4-FFF2-40B4-BE49-F238E27FC236}">
                <a16:creationId xmlns:a16="http://schemas.microsoft.com/office/drawing/2014/main" id="{36A72868-AB85-03B5-4B9B-5E12272F123B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94944" y="1901951"/>
            <a:ext cx="10954512" cy="4771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>
              <a:buNone/>
            </a:pPr>
            <a:r>
              <a:rPr lang="en-US" sz="2800" b="1" dirty="0"/>
              <a:t>Other useful features for the ID process</a:t>
            </a:r>
          </a:p>
          <a:p>
            <a:pPr marL="979488" indent="-490538">
              <a:buSzPct val="100000"/>
              <a:buFont typeface="+mj-lt"/>
              <a:buAutoNum type="alphaLcPeriod"/>
            </a:pPr>
            <a:r>
              <a:rPr lang="en-US" sz="2400" dirty="0"/>
              <a:t>Rapid prototyping</a:t>
            </a:r>
          </a:p>
          <a:p>
            <a:pPr marL="979488" indent="-490538">
              <a:buSzPct val="100000"/>
              <a:buFont typeface="+mj-lt"/>
              <a:buAutoNum type="alphaLcPeriod"/>
            </a:pPr>
            <a:r>
              <a:rPr lang="en-US" sz="2400" dirty="0"/>
              <a:t>Designer objectives and demonstration objectives</a:t>
            </a:r>
          </a:p>
          <a:p>
            <a:pPr marL="979488" indent="-490538">
              <a:buSzPct val="100000"/>
              <a:buFont typeface="+mj-lt"/>
              <a:buAutoNum type="alphaLcPeriod"/>
            </a:pPr>
            <a:r>
              <a:rPr lang="en-US" sz="2400" dirty="0"/>
              <a:t>Templates for design documents</a:t>
            </a:r>
          </a:p>
          <a:p>
            <a:pPr marL="979488" indent="-490538">
              <a:buSzPct val="100000"/>
              <a:buFont typeface="+mj-lt"/>
              <a:buAutoNum type="alphaLcPeriod"/>
            </a:pPr>
            <a:r>
              <a:rPr lang="en-US" sz="2400" dirty="0"/>
              <a:t>ID process evaluations</a:t>
            </a:r>
          </a:p>
          <a:p>
            <a:pPr marL="523875" indent="-508000">
              <a:buSzPct val="100000"/>
              <a:buFont typeface="+mj-lt"/>
              <a:buAutoNum type="alphaLcPeriod"/>
            </a:pPr>
            <a:endParaRPr lang="en-US" sz="1400" dirty="0"/>
          </a:p>
          <a:p>
            <a:pPr marL="523875" indent="-508000">
              <a:buSzPct val="100000"/>
              <a:buFont typeface="+mj-lt"/>
              <a:buAutoNum type="alphaLcPeriod"/>
            </a:pPr>
            <a:endParaRPr lang="en-US" sz="2400" dirty="0"/>
          </a:p>
          <a:p>
            <a:pPr marL="469900" indent="0">
              <a:buSzPct val="100000"/>
              <a:buNone/>
            </a:pPr>
            <a:r>
              <a:rPr lang="en-US" sz="2200" dirty="0"/>
              <a:t>Objective</a:t>
            </a:r>
          </a:p>
          <a:p>
            <a:pPr marL="469900" indent="0">
              <a:buSzPct val="100000"/>
              <a:buNone/>
            </a:pPr>
            <a:r>
              <a:rPr lang="en-US" sz="2200" dirty="0"/>
              <a:t>Test</a:t>
            </a:r>
          </a:p>
          <a:p>
            <a:pPr marL="469900" indent="0">
              <a:buSzPct val="100000"/>
              <a:buNone/>
            </a:pPr>
            <a:r>
              <a:rPr lang="en-US" sz="2200" dirty="0"/>
              <a:t>Instruction</a:t>
            </a:r>
          </a:p>
        </p:txBody>
      </p:sp>
      <p:pic>
        <p:nvPicPr>
          <p:cNvPr id="5" name="Picture 4" descr="A close-up of a table&#10;&#10;AI-generated content may be incorrect.">
            <a:extLst>
              <a:ext uri="{FF2B5EF4-FFF2-40B4-BE49-F238E27FC236}">
                <a16:creationId xmlns:a16="http://schemas.microsoft.com/office/drawing/2014/main" id="{EF98573A-5C6B-7A15-C606-45047BD726D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2267" y="4828005"/>
            <a:ext cx="8262145" cy="18456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51E686-CD42-4E99-822E-2F70356D5C36}"/>
              </a:ext>
            </a:extLst>
          </p:cNvPr>
          <p:cNvSpPr txBox="1"/>
          <p:nvPr/>
        </p:nvSpPr>
        <p:spPr>
          <a:xfrm rot="10800000" flipV="1">
            <a:off x="838199" y="4494622"/>
            <a:ext cx="5122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" indent="0">
              <a:buSzPct val="100000"/>
              <a:buNone/>
            </a:pPr>
            <a:r>
              <a:rPr lang="en-US" sz="2800" b="1" dirty="0"/>
              <a:t>Consistency and adequacy</a:t>
            </a:r>
          </a:p>
        </p:txBody>
      </p:sp>
    </p:spTree>
    <p:extLst>
      <p:ext uri="{BB962C8B-B14F-4D97-AF65-F5344CB8AC3E}">
        <p14:creationId xmlns:p14="http://schemas.microsoft.com/office/powerpoint/2010/main" val="387054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" grpId="0" uiExpand="1" build="p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1">
                <a:lumMod val="5000"/>
                <a:lumOff val="95000"/>
                <a:alpha val="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89">
          <a:extLst>
            <a:ext uri="{FF2B5EF4-FFF2-40B4-BE49-F238E27FC236}">
              <a16:creationId xmlns:a16="http://schemas.microsoft.com/office/drawing/2014/main" id="{7860103E-4C62-015B-F4E9-69657B09B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9">
            <a:extLst>
              <a:ext uri="{FF2B5EF4-FFF2-40B4-BE49-F238E27FC236}">
                <a16:creationId xmlns:a16="http://schemas.microsoft.com/office/drawing/2014/main" id="{6ED9B48B-C503-A0B6-B540-49FFC8CAAE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111500"/>
            <a:ext cx="10515600" cy="73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</a:pPr>
            <a:r>
              <a:rPr lang="en-US" dirty="0"/>
              <a:t>Summary</a:t>
            </a:r>
            <a:endParaRPr dirty="0"/>
          </a:p>
        </p:txBody>
      </p:sp>
      <p:sp>
        <p:nvSpPr>
          <p:cNvPr id="293" name="Google Shape;293;p39">
            <a:extLst>
              <a:ext uri="{FF2B5EF4-FFF2-40B4-BE49-F238E27FC236}">
                <a16:creationId xmlns:a16="http://schemas.microsoft.com/office/drawing/2014/main" id="{90428B96-44B3-DDB4-A3D7-300AA1840FA4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94944" y="1901951"/>
            <a:ext cx="10954512" cy="4771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003300" indent="-514350">
              <a:buSzPct val="100000"/>
              <a:buFont typeface="+mj-lt"/>
              <a:buAutoNum type="arabicPeriod"/>
            </a:pPr>
            <a:r>
              <a:rPr lang="en-US" sz="2800" dirty="0"/>
              <a:t>The need</a:t>
            </a:r>
          </a:p>
          <a:p>
            <a:pPr marL="1003300" indent="-514350">
              <a:buSzPct val="100000"/>
              <a:buFont typeface="+mj-lt"/>
              <a:buAutoNum type="arabicPeriod"/>
            </a:pPr>
            <a:r>
              <a:rPr lang="en-US" sz="2800" dirty="0"/>
              <a:t>The means</a:t>
            </a:r>
          </a:p>
          <a:p>
            <a:pPr marL="1003300" indent="-514350">
              <a:buSzPct val="100000"/>
              <a:buFont typeface="+mj-lt"/>
              <a:buAutoNum type="arabicPeriod"/>
            </a:pPr>
            <a:r>
              <a:rPr lang="en-US" sz="2800" dirty="0"/>
              <a:t>The ID process</a:t>
            </a:r>
          </a:p>
          <a:p>
            <a:pPr marL="1003300" indent="-514350">
              <a:buSzPct val="100000"/>
              <a:buFont typeface="+mj-lt"/>
              <a:buAutoNum type="arabicPeriod"/>
            </a:pPr>
            <a:endParaRPr lang="en-US" sz="2800" dirty="0"/>
          </a:p>
          <a:p>
            <a:pPr marL="187325" indent="0">
              <a:buSzPct val="100000"/>
              <a:buNone/>
            </a:pPr>
            <a:r>
              <a:rPr lang="en-US" sz="2800" dirty="0"/>
              <a:t>AI can be a powerful tool for instructing, but …</a:t>
            </a:r>
          </a:p>
          <a:p>
            <a:pPr marL="187325" indent="0">
              <a:buSzPct val="100000"/>
              <a:buNone/>
            </a:pPr>
            <a:r>
              <a:rPr lang="en-US" sz="2800" dirty="0"/>
              <a:t>AI can be a powerful tool for providing appropriate design, but ...</a:t>
            </a:r>
          </a:p>
          <a:p>
            <a:pPr marL="187325" indent="0">
              <a:buSzPct val="100000"/>
              <a:buNone/>
            </a:pPr>
            <a:r>
              <a:rPr lang="en-US" sz="2800" dirty="0"/>
              <a:t>Four functions for technology to support student learning: </a:t>
            </a:r>
          </a:p>
          <a:p>
            <a:pPr indent="0">
              <a:buSzPct val="100000"/>
              <a:buNone/>
              <a:tabLst>
                <a:tab pos="1077913" algn="l"/>
              </a:tabLst>
            </a:pPr>
            <a:r>
              <a:rPr lang="en-US" sz="2800" dirty="0"/>
              <a:t>	</a:t>
            </a:r>
            <a:r>
              <a:rPr lang="en-US" sz="2400" dirty="0"/>
              <a:t>Planning, instruction, assessment, recordkeeping for student learning</a:t>
            </a:r>
          </a:p>
          <a:p>
            <a:pPr marL="15875" indent="0">
              <a:buSzPct val="100000"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1153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1">
                <a:lumMod val="5000"/>
                <a:lumOff val="95000"/>
                <a:alpha val="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89">
          <a:extLst>
            <a:ext uri="{FF2B5EF4-FFF2-40B4-BE49-F238E27FC236}">
              <a16:creationId xmlns:a16="http://schemas.microsoft.com/office/drawing/2014/main" id="{8E5F7668-F75E-96D8-4CDF-9B4974547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9">
            <a:extLst>
              <a:ext uri="{FF2B5EF4-FFF2-40B4-BE49-F238E27FC236}">
                <a16:creationId xmlns:a16="http://schemas.microsoft.com/office/drawing/2014/main" id="{2EFDC1CF-0596-BF23-C589-D6C4D269ED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111500"/>
            <a:ext cx="10515600" cy="73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tabLst>
                <a:tab pos="3657600" algn="l"/>
                <a:tab pos="6789738" algn="l"/>
              </a:tabLst>
            </a:pPr>
            <a:r>
              <a:rPr lang="en-US" dirty="0"/>
              <a:t>Resources	</a:t>
            </a:r>
            <a:r>
              <a:rPr lang="en-US" sz="2800" dirty="0" err="1">
                <a:solidFill>
                  <a:srgbClr val="0070C0"/>
                </a:solidFill>
              </a:rPr>
              <a:t>www.reigeluth.net</a:t>
            </a:r>
            <a:r>
              <a:rPr lang="en-US" sz="2800" dirty="0"/>
              <a:t>	(for all pubs)</a:t>
            </a:r>
            <a:endParaRPr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312311-5801-0591-C76E-44FD4F4CA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578" y="2539419"/>
            <a:ext cx="1897550" cy="2710786"/>
          </a:xfrm>
          <a:prstGeom prst="rect">
            <a:avLst/>
          </a:prstGeom>
        </p:spPr>
      </p:pic>
      <p:sp>
        <p:nvSpPr>
          <p:cNvPr id="293" name="Google Shape;293;p39">
            <a:extLst>
              <a:ext uri="{FF2B5EF4-FFF2-40B4-BE49-F238E27FC236}">
                <a16:creationId xmlns:a16="http://schemas.microsoft.com/office/drawing/2014/main" id="{A19A7A0D-765E-3A44-9CA5-DE35F7482124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94944" y="1901951"/>
            <a:ext cx="10954512" cy="4771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5875" indent="0">
              <a:buSzPct val="100000"/>
              <a:buNone/>
              <a:tabLst>
                <a:tab pos="846138" algn="l"/>
                <a:tab pos="4622800" algn="l"/>
                <a:tab pos="8331200" algn="l"/>
              </a:tabLst>
            </a:pPr>
            <a:r>
              <a:rPr lang="en-US" sz="2400" dirty="0"/>
              <a:t>	2026	2021	2020</a:t>
            </a:r>
          </a:p>
          <a:p>
            <a:pPr marL="15875" indent="0">
              <a:buSzPct val="100000"/>
              <a:buNone/>
              <a:tabLst>
                <a:tab pos="795338" algn="l"/>
                <a:tab pos="4622800" algn="l"/>
                <a:tab pos="8567738" algn="l"/>
              </a:tabLst>
            </a:pPr>
            <a:endParaRPr lang="en-US" sz="2400" dirty="0"/>
          </a:p>
          <a:p>
            <a:pPr marL="15875" indent="0">
              <a:buSzPct val="100000"/>
              <a:buNone/>
              <a:tabLst>
                <a:tab pos="795338" algn="l"/>
                <a:tab pos="4622800" algn="l"/>
                <a:tab pos="8567738" algn="l"/>
              </a:tabLst>
            </a:pPr>
            <a:endParaRPr lang="en-US" sz="2400" dirty="0"/>
          </a:p>
          <a:p>
            <a:pPr marL="15875" indent="0">
              <a:buSzPct val="100000"/>
              <a:buNone/>
              <a:tabLst>
                <a:tab pos="795338" algn="l"/>
                <a:tab pos="4622800" algn="l"/>
                <a:tab pos="8567738" algn="l"/>
              </a:tabLst>
            </a:pPr>
            <a:endParaRPr lang="en-US" sz="2400" dirty="0"/>
          </a:p>
          <a:p>
            <a:pPr marL="15875" indent="0">
              <a:buSzPct val="100000"/>
              <a:buNone/>
              <a:tabLst>
                <a:tab pos="795338" algn="l"/>
                <a:tab pos="4622800" algn="l"/>
                <a:tab pos="8567738" algn="l"/>
              </a:tabLst>
            </a:pPr>
            <a:endParaRPr lang="en-US" sz="2400" dirty="0"/>
          </a:p>
          <a:p>
            <a:pPr marL="15875" indent="0">
              <a:buSzPct val="100000"/>
              <a:buNone/>
              <a:tabLst>
                <a:tab pos="795338" algn="l"/>
                <a:tab pos="4622800" algn="l"/>
                <a:tab pos="8567738" algn="l"/>
              </a:tabLst>
            </a:pPr>
            <a:endParaRPr lang="en-US" sz="2400" dirty="0"/>
          </a:p>
          <a:p>
            <a:pPr marL="15875" indent="0">
              <a:buSzPct val="100000"/>
              <a:buNone/>
              <a:tabLst>
                <a:tab pos="795338" algn="l"/>
                <a:tab pos="4622800" algn="l"/>
                <a:tab pos="8567738" algn="l"/>
              </a:tabLst>
            </a:pPr>
            <a:endParaRPr lang="en-US" sz="4400" dirty="0"/>
          </a:p>
          <a:p>
            <a:pPr marL="15875" indent="0">
              <a:spcBef>
                <a:spcPts val="0"/>
              </a:spcBef>
              <a:buSzPct val="100000"/>
              <a:buNone/>
              <a:tabLst>
                <a:tab pos="795338" algn="l"/>
                <a:tab pos="3657600" algn="l"/>
                <a:tab pos="7196138" algn="l"/>
              </a:tabLst>
            </a:pPr>
            <a:r>
              <a:rPr lang="en-US" dirty="0"/>
              <a:t>Updated guidance for 	Same, but includes less	What the new paradigm</a:t>
            </a:r>
          </a:p>
          <a:p>
            <a:pPr marL="15875" indent="0">
              <a:spcBef>
                <a:spcPts val="0"/>
              </a:spcBef>
              <a:buSzPct val="100000"/>
              <a:buNone/>
              <a:tabLst>
                <a:tab pos="795338" algn="l"/>
                <a:tab pos="3657600" algn="l"/>
                <a:tab pos="7196138" algn="l"/>
              </a:tabLst>
            </a:pPr>
            <a:r>
              <a:rPr lang="en-US" dirty="0"/>
              <a:t>designing personalized 	detailed guidance and	should be like (vision) and</a:t>
            </a:r>
          </a:p>
          <a:p>
            <a:pPr marL="15875" indent="0">
              <a:spcBef>
                <a:spcPts val="0"/>
              </a:spcBef>
              <a:buSzPct val="100000"/>
              <a:buNone/>
              <a:tabLst>
                <a:tab pos="795338" algn="l"/>
                <a:tab pos="3657600" algn="l"/>
                <a:tab pos="7196138" algn="l"/>
              </a:tabLst>
            </a:pPr>
            <a:r>
              <a:rPr lang="en-US" dirty="0"/>
              <a:t>PBL and CBE for task	includes guidance for 	how to transform to it (action)</a:t>
            </a:r>
          </a:p>
          <a:p>
            <a:pPr marL="15875" indent="0">
              <a:spcBef>
                <a:spcPts val="0"/>
              </a:spcBef>
              <a:buSzPct val="100000"/>
              <a:buNone/>
              <a:tabLst>
                <a:tab pos="795338" algn="l"/>
                <a:tab pos="3657600" algn="l"/>
                <a:tab pos="7127875" algn="l"/>
              </a:tabLst>
            </a:pPr>
            <a:r>
              <a:rPr lang="en-US" dirty="0"/>
              <a:t>Expertise (Holistic 4D)	topic expertise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275DCC-BACE-33A9-B14A-0A7E2F885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085" y="2573285"/>
            <a:ext cx="1897550" cy="27248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006857-D27C-3568-B688-8A32930A9C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0701" y="2573286"/>
            <a:ext cx="2094122" cy="272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1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58"/>
          <p:cNvSpPr txBox="1">
            <a:spLocks noGrp="1"/>
          </p:cNvSpPr>
          <p:nvPr>
            <p:ph type="ctrTitle"/>
          </p:nvPr>
        </p:nvSpPr>
        <p:spPr>
          <a:xfrm>
            <a:off x="616526" y="1909919"/>
            <a:ext cx="6480309" cy="151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</a:pPr>
            <a:r>
              <a:rPr lang="en-US" sz="4800" dirty="0"/>
              <a:t>Any more Comments or Questions?</a:t>
            </a:r>
            <a:endParaRPr sz="4800" dirty="0"/>
          </a:p>
        </p:txBody>
      </p:sp>
      <p:sp>
        <p:nvSpPr>
          <p:cNvPr id="591" name="Google Shape;591;p58"/>
          <p:cNvSpPr txBox="1">
            <a:spLocks noGrp="1"/>
          </p:cNvSpPr>
          <p:nvPr>
            <p:ph type="subTitle" idx="1"/>
          </p:nvPr>
        </p:nvSpPr>
        <p:spPr>
          <a:xfrm>
            <a:off x="7560861" y="3824788"/>
            <a:ext cx="4014612" cy="165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</a:pPr>
            <a:r>
              <a:rPr lang="en-US" sz="2000" b="1" dirty="0"/>
              <a:t>Charles M. Reigeluth</a:t>
            </a:r>
            <a:endParaRPr sz="2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</a:pPr>
            <a:r>
              <a:rPr lang="en-US" sz="2000" dirty="0"/>
              <a:t>Professor Emeritus</a:t>
            </a:r>
            <a:endParaRPr sz="2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</a:pPr>
            <a:r>
              <a:rPr lang="en-US" sz="2000" dirty="0"/>
              <a:t>Instructional Systems Technology</a:t>
            </a:r>
            <a:endParaRPr sz="2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</a:pPr>
            <a:r>
              <a:rPr lang="en-US" sz="2000" dirty="0" err="1"/>
              <a:t>reigelut@iu.edu</a:t>
            </a:r>
            <a:endParaRPr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0801DC-D539-F8BF-7D88-CC194E3DDB0E}"/>
              </a:ext>
            </a:extLst>
          </p:cNvPr>
          <p:cNvSpPr txBox="1"/>
          <p:nvPr/>
        </p:nvSpPr>
        <p:spPr>
          <a:xfrm>
            <a:off x="931328" y="3979333"/>
            <a:ext cx="49614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 am happy to work with any students who are interested in the things I’m working on.  Just contact me with your thoughts.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7"/>
          <p:cNvSpPr txBox="1">
            <a:spLocks noGrp="1"/>
          </p:cNvSpPr>
          <p:nvPr>
            <p:ph type="title"/>
          </p:nvPr>
        </p:nvSpPr>
        <p:spPr>
          <a:xfrm>
            <a:off x="1353312" y="1709738"/>
            <a:ext cx="6144768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</a:pPr>
            <a:r>
              <a:rPr lang="en-US" sz="4000" dirty="0"/>
              <a:t>	Overview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1. The Need for RRR</a:t>
            </a:r>
            <a:br>
              <a:rPr lang="en-US" sz="4000" dirty="0"/>
            </a:br>
            <a:r>
              <a:rPr lang="en-US" sz="4000" dirty="0"/>
              <a:t>2. The Means</a:t>
            </a:r>
            <a:br>
              <a:rPr lang="en-US" sz="4000" dirty="0"/>
            </a:br>
            <a:r>
              <a:rPr lang="en-US" sz="4000" dirty="0"/>
              <a:t>3. The ID Process</a:t>
            </a:r>
            <a:endParaRPr sz="4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9"/>
          <p:cNvSpPr txBox="1">
            <a:spLocks noGrp="1"/>
          </p:cNvSpPr>
          <p:nvPr>
            <p:ph type="title"/>
          </p:nvPr>
        </p:nvSpPr>
        <p:spPr>
          <a:xfrm>
            <a:off x="838200" y="1111500"/>
            <a:ext cx="10515600" cy="73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</a:pPr>
            <a:r>
              <a:rPr lang="en-US" dirty="0"/>
              <a:t>1. The Need</a:t>
            </a:r>
            <a:endParaRPr dirty="0"/>
          </a:p>
        </p:txBody>
      </p:sp>
      <p:sp>
        <p:nvSpPr>
          <p:cNvPr id="291" name="Google Shape;291;p39"/>
          <p:cNvSpPr txBox="1">
            <a:spLocks noGrp="1"/>
          </p:cNvSpPr>
          <p:nvPr>
            <p:ph type="subTitle" idx="1"/>
          </p:nvPr>
        </p:nvSpPr>
        <p:spPr>
          <a:xfrm>
            <a:off x="838200" y="1879257"/>
            <a:ext cx="8982457" cy="477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800" dirty="0"/>
              <a:t>For Rethinking, Redesigning, and Reframing (RRR)</a:t>
            </a:r>
            <a:endParaRPr sz="2800" dirty="0"/>
          </a:p>
        </p:txBody>
      </p:sp>
      <p:sp>
        <p:nvSpPr>
          <p:cNvPr id="293" name="Google Shape;293;p39"/>
          <p:cNvSpPr txBox="1">
            <a:spLocks noGrp="1"/>
          </p:cNvSpPr>
          <p:nvPr>
            <p:ph type="body" idx="3"/>
          </p:nvPr>
        </p:nvSpPr>
        <p:spPr>
          <a:xfrm>
            <a:off x="838200" y="2758624"/>
            <a:ext cx="10811256" cy="3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/>
            <a:r>
              <a:rPr lang="en-US" sz="2800" dirty="0"/>
              <a:t>Make learning easier, faster, less expensive, and more enjoyable</a:t>
            </a:r>
          </a:p>
          <a:p>
            <a:pPr lvl="0"/>
            <a:r>
              <a:rPr lang="en-US" sz="2800" dirty="0"/>
              <a:t>Make learning environments more effective, efficient, and enjoyable (3E)</a:t>
            </a:r>
          </a:p>
          <a:p>
            <a:pPr lvl="0"/>
            <a:r>
              <a:rPr lang="en-US" sz="2800" dirty="0"/>
              <a:t>Better utilize powerful new tools (e.g., AI) to accomplish this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>
          <a:extLst>
            <a:ext uri="{FF2B5EF4-FFF2-40B4-BE49-F238E27FC236}">
              <a16:creationId xmlns:a16="http://schemas.microsoft.com/office/drawing/2014/main" id="{BE5E071E-D292-C6AC-8E2B-6ADCD19D5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9">
            <a:extLst>
              <a:ext uri="{FF2B5EF4-FFF2-40B4-BE49-F238E27FC236}">
                <a16:creationId xmlns:a16="http://schemas.microsoft.com/office/drawing/2014/main" id="{C7E3E861-7BBF-0D66-FDD0-9E63B7F48F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111500"/>
            <a:ext cx="10515600" cy="73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</a:pPr>
            <a:r>
              <a:rPr lang="en-US" dirty="0"/>
              <a:t>2. The Means</a:t>
            </a:r>
            <a:endParaRPr dirty="0"/>
          </a:p>
        </p:txBody>
      </p:sp>
      <p:sp>
        <p:nvSpPr>
          <p:cNvPr id="293" name="Google Shape;293;p39">
            <a:extLst>
              <a:ext uri="{FF2B5EF4-FFF2-40B4-BE49-F238E27FC236}">
                <a16:creationId xmlns:a16="http://schemas.microsoft.com/office/drawing/2014/main" id="{953CF6A6-F66A-33F7-CF3C-722DAC3F93CE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94944" y="1901952"/>
            <a:ext cx="10954512" cy="4364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>
              <a:buNone/>
            </a:pPr>
            <a:r>
              <a:rPr lang="en-US" sz="2800" b="1" dirty="0"/>
              <a:t>Don’t force learners to move on before they have mastered it.</a:t>
            </a:r>
          </a:p>
          <a:p>
            <a:pPr marL="1033463" indent="-327025"/>
            <a:r>
              <a:rPr lang="en-US" sz="2800" dirty="0"/>
              <a:t>Mastery learning (Benjamin Bloom, Carroll, Block)</a:t>
            </a:r>
          </a:p>
          <a:p>
            <a:pPr marL="1033463" indent="-327025"/>
            <a:r>
              <a:rPr lang="en-US" sz="2800" dirty="0"/>
              <a:t>Competency-based education</a:t>
            </a:r>
          </a:p>
          <a:p>
            <a:pPr marL="1033463" indent="-327025"/>
            <a:r>
              <a:rPr lang="en-US" sz="2800" dirty="0"/>
              <a:t>Learning-based student progress</a:t>
            </a:r>
          </a:p>
          <a:p>
            <a:endParaRPr lang="en-US" sz="2800" dirty="0"/>
          </a:p>
          <a:p>
            <a:pPr marL="114300" indent="0">
              <a:buNone/>
            </a:pPr>
            <a:r>
              <a:rPr lang="en-US" sz="2800" dirty="0"/>
              <a:t>Why was time-based learner progress so widespread?</a:t>
            </a:r>
          </a:p>
        </p:txBody>
      </p:sp>
    </p:spTree>
    <p:extLst>
      <p:ext uri="{BB962C8B-B14F-4D97-AF65-F5344CB8AC3E}">
        <p14:creationId xmlns:p14="http://schemas.microsoft.com/office/powerpoint/2010/main" val="233839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>
          <a:extLst>
            <a:ext uri="{FF2B5EF4-FFF2-40B4-BE49-F238E27FC236}">
              <a16:creationId xmlns:a16="http://schemas.microsoft.com/office/drawing/2014/main" id="{C5ED2047-5B85-48D9-ED7F-0B20060D8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9">
            <a:extLst>
              <a:ext uri="{FF2B5EF4-FFF2-40B4-BE49-F238E27FC236}">
                <a16:creationId xmlns:a16="http://schemas.microsoft.com/office/drawing/2014/main" id="{966B08F0-4996-F6AE-F809-A8C2254ED2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111500"/>
            <a:ext cx="10515600" cy="73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</a:pPr>
            <a:r>
              <a:rPr lang="en-US" dirty="0"/>
              <a:t>2. The Means</a:t>
            </a:r>
            <a:endParaRPr dirty="0"/>
          </a:p>
        </p:txBody>
      </p:sp>
      <p:sp>
        <p:nvSpPr>
          <p:cNvPr id="293" name="Google Shape;293;p39">
            <a:extLst>
              <a:ext uri="{FF2B5EF4-FFF2-40B4-BE49-F238E27FC236}">
                <a16:creationId xmlns:a16="http://schemas.microsoft.com/office/drawing/2014/main" id="{63B5B49B-6739-0DA0-C9BD-DB973B843129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94943" y="1901951"/>
            <a:ext cx="11168193" cy="4956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>
              <a:buNone/>
            </a:pPr>
            <a:r>
              <a:rPr lang="en-US" sz="2800" b="1" dirty="0"/>
              <a:t>Don’t force learners to move on before they have mastered it.</a:t>
            </a:r>
          </a:p>
          <a:p>
            <a:pPr marL="114300" indent="0">
              <a:buNone/>
            </a:pPr>
            <a:r>
              <a:rPr lang="en-US" sz="2800" b="1" dirty="0"/>
              <a:t>How can we make this work?  </a:t>
            </a:r>
            <a:r>
              <a:rPr lang="en-US" sz="2800" dirty="0"/>
              <a:t>- With teacher-centered instruction?</a:t>
            </a:r>
            <a:endParaRPr lang="en-US" sz="2800" b="1" dirty="0"/>
          </a:p>
          <a:p>
            <a:pPr marL="979488" indent="-490538">
              <a:buSzPct val="100000"/>
              <a:buFont typeface="+mj-lt"/>
              <a:buAutoNum type="alphaLcPeriod"/>
            </a:pPr>
            <a:r>
              <a:rPr lang="en-US" sz="2400" dirty="0"/>
              <a:t>Paradigm change – systemic change</a:t>
            </a:r>
          </a:p>
          <a:p>
            <a:pPr marL="1668463" lvl="1" indent="-395288">
              <a:buSzPct val="100000"/>
            </a:pPr>
            <a:r>
              <a:rPr lang="en-US" sz="2400" dirty="0"/>
              <a:t>Instruction, assessment, recordkeeping, organizational structure</a:t>
            </a:r>
          </a:p>
          <a:p>
            <a:pPr marL="1668463" lvl="1" indent="-395288">
              <a:buSzPct val="100000"/>
            </a:pPr>
            <a:r>
              <a:rPr lang="en-US" sz="2400" dirty="0"/>
              <a:t>Motivational system (intrinsic vs. extrinsic)</a:t>
            </a:r>
          </a:p>
          <a:p>
            <a:pPr marL="1668463" lvl="1" indent="-395288">
              <a:buSzPct val="100000"/>
            </a:pPr>
            <a:r>
              <a:rPr lang="en-US" sz="2400" dirty="0"/>
              <a:t>Roles of teachers, learners, and technology</a:t>
            </a:r>
          </a:p>
          <a:p>
            <a:pPr marL="979488" indent="-490538">
              <a:buSzPct val="100000"/>
              <a:buFont typeface="+mj-lt"/>
              <a:buAutoNum type="alphaLcPeriod"/>
            </a:pPr>
            <a:r>
              <a:rPr lang="en-US" sz="2400" dirty="0"/>
              <a:t>This paradigm change requires …</a:t>
            </a:r>
          </a:p>
          <a:p>
            <a:pPr marL="1668463" lvl="1" indent="-395288">
              <a:buSzPct val="100000"/>
            </a:pPr>
            <a:r>
              <a:rPr lang="en-US" sz="2400" dirty="0"/>
              <a:t>PBL -	Learning by doing (vs. being told)</a:t>
            </a:r>
          </a:p>
          <a:p>
            <a:pPr marL="1668463" lvl="1" indent="-395288">
              <a:buSzPct val="100000"/>
            </a:pPr>
            <a:r>
              <a:rPr lang="en-US" sz="2400" dirty="0"/>
              <a:t>PL   -	Personalized learning (vs. standardized learning)</a:t>
            </a:r>
          </a:p>
          <a:p>
            <a:pPr marL="1668463" lvl="1" indent="-395288">
              <a:buSzPct val="100000"/>
            </a:pPr>
            <a:r>
              <a:rPr lang="en-US" sz="2400" dirty="0"/>
              <a:t>CL   -	Collaborative learning (vs. alone)</a:t>
            </a:r>
          </a:p>
          <a:p>
            <a:pPr marL="1668463" lvl="1" indent="-395288">
              <a:buSzPct val="100000"/>
            </a:pPr>
            <a:r>
              <a:rPr lang="en-US" sz="2400" dirty="0"/>
              <a:t>SDL - 	Self-directed learning – agency (vs. teacher-directed)</a:t>
            </a:r>
          </a:p>
          <a:p>
            <a:pPr marL="1323975" indent="-508000">
              <a:buSzPct val="100000"/>
              <a:buFont typeface="+mj-lt"/>
              <a:buAutoNum type="alphaLcPeriod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9630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>
          <a:extLst>
            <a:ext uri="{FF2B5EF4-FFF2-40B4-BE49-F238E27FC236}">
              <a16:creationId xmlns:a16="http://schemas.microsoft.com/office/drawing/2014/main" id="{7B3B6ED1-9F96-0FE2-FC6D-AE208A627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9">
            <a:extLst>
              <a:ext uri="{FF2B5EF4-FFF2-40B4-BE49-F238E27FC236}">
                <a16:creationId xmlns:a16="http://schemas.microsoft.com/office/drawing/2014/main" id="{224E06E2-9422-B1C3-8A0E-D3164A4FFA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111500"/>
            <a:ext cx="10515600" cy="73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</a:pPr>
            <a:r>
              <a:rPr lang="en-US" dirty="0"/>
              <a:t>2. The Means</a:t>
            </a:r>
            <a:endParaRPr dirty="0"/>
          </a:p>
        </p:txBody>
      </p:sp>
      <p:sp>
        <p:nvSpPr>
          <p:cNvPr id="293" name="Google Shape;293;p39">
            <a:extLst>
              <a:ext uri="{FF2B5EF4-FFF2-40B4-BE49-F238E27FC236}">
                <a16:creationId xmlns:a16="http://schemas.microsoft.com/office/drawing/2014/main" id="{F12FB59D-D9D4-AA6C-76E1-2458C9052556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94943" y="1901951"/>
            <a:ext cx="11096003" cy="4771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>
              <a:buNone/>
            </a:pPr>
            <a:r>
              <a:rPr lang="en-US" sz="2800" b="1" dirty="0"/>
              <a:t>Don’t force learners to move on before they have mastered it.</a:t>
            </a:r>
          </a:p>
          <a:p>
            <a:pPr marL="114300" indent="0">
              <a:buNone/>
            </a:pPr>
            <a:r>
              <a:rPr lang="en-US" sz="2800" b="1" dirty="0"/>
              <a:t>How can we make this work?</a:t>
            </a:r>
          </a:p>
          <a:p>
            <a:pPr marL="979488" indent="-490538">
              <a:buSzPct val="100000"/>
              <a:buFont typeface="+mj-lt"/>
              <a:buAutoNum type="alphaLcPeriod" startAt="3"/>
            </a:pPr>
            <a:r>
              <a:rPr lang="en-US" sz="2400" dirty="0"/>
              <a:t>Transform motivation:  It requires moving to intrinsic motivation: learners’ needs for achievement, affiliation, and power (McClelland). </a:t>
            </a:r>
          </a:p>
          <a:p>
            <a:pPr marL="979488" indent="-490538">
              <a:buSzPct val="100000"/>
              <a:buFont typeface="+mj-lt"/>
              <a:buAutoNum type="alphaLcPeriod" startAt="3"/>
            </a:pPr>
            <a:r>
              <a:rPr lang="en-US" sz="2400" dirty="0"/>
              <a:t>Change roles:  It requires new roles for instructor, learner, technology. </a:t>
            </a:r>
          </a:p>
          <a:p>
            <a:pPr marL="1668463" lvl="1" indent="-395288">
              <a:buSzPct val="100000"/>
            </a:pPr>
            <a:r>
              <a:rPr lang="en-US" sz="2400" dirty="0"/>
              <a:t>Instructor: Guide on the side; Learning – for, about, with, and from the learner.</a:t>
            </a:r>
          </a:p>
          <a:p>
            <a:pPr marL="1668463" lvl="1" indent="-395288">
              <a:buSzPct val="100000"/>
            </a:pPr>
            <a:r>
              <a:rPr lang="en-US" sz="2400" dirty="0"/>
              <a:t>Learner: Self-directed (agency, initiative)</a:t>
            </a:r>
          </a:p>
          <a:p>
            <a:pPr marL="1668463" lvl="1" indent="-395288">
              <a:buSzPct val="100000"/>
            </a:pPr>
            <a:r>
              <a:rPr lang="en-US" sz="2400" dirty="0"/>
              <a:t>Technology: Primarily for the learner (four roles for student learning: planning, instruction, assessment, and recordkeeping for learning).</a:t>
            </a:r>
          </a:p>
          <a:p>
            <a:pPr marL="1668463" lvl="1" indent="-395288">
              <a:buSzPct val="100000"/>
            </a:pPr>
            <a:endParaRPr lang="en-US" sz="2400" dirty="0"/>
          </a:p>
          <a:p>
            <a:pPr marL="1323975" indent="-508000">
              <a:buSzPct val="100000"/>
              <a:buFont typeface="+mj-lt"/>
              <a:buAutoNum type="alphaLcPeriod" startAt="3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1444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>
          <a:extLst>
            <a:ext uri="{FF2B5EF4-FFF2-40B4-BE49-F238E27FC236}">
              <a16:creationId xmlns:a16="http://schemas.microsoft.com/office/drawing/2014/main" id="{1EA72F5A-872E-856C-0045-4CB910380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9">
            <a:extLst>
              <a:ext uri="{FF2B5EF4-FFF2-40B4-BE49-F238E27FC236}">
                <a16:creationId xmlns:a16="http://schemas.microsoft.com/office/drawing/2014/main" id="{EC5415D7-8D82-AA42-712C-CBCFFD6CA0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111500"/>
            <a:ext cx="10515600" cy="73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</a:pPr>
            <a:r>
              <a:rPr lang="en-US" dirty="0"/>
              <a:t>2. The Means</a:t>
            </a:r>
            <a:endParaRPr dirty="0"/>
          </a:p>
        </p:txBody>
      </p:sp>
      <p:sp>
        <p:nvSpPr>
          <p:cNvPr id="293" name="Google Shape;293;p39">
            <a:extLst>
              <a:ext uri="{FF2B5EF4-FFF2-40B4-BE49-F238E27FC236}">
                <a16:creationId xmlns:a16="http://schemas.microsoft.com/office/drawing/2014/main" id="{738F0159-7315-A807-A727-D6FC1EFD57B3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94944" y="1901951"/>
            <a:ext cx="10954512" cy="4771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>
              <a:buNone/>
            </a:pPr>
            <a:r>
              <a:rPr lang="en-US" sz="2800" b="1" dirty="0"/>
              <a:t>In sum, for public education</a:t>
            </a:r>
          </a:p>
          <a:p>
            <a:pPr marL="979488" indent="-490538">
              <a:buSzPct val="100000"/>
              <a:buFont typeface="+mj-lt"/>
              <a:buAutoNum type="alphaLcPeriod"/>
            </a:pPr>
            <a:r>
              <a:rPr lang="en-US" sz="2400" dirty="0"/>
              <a:t>No grade levels (only learning-based progress – achievement levels)</a:t>
            </a:r>
          </a:p>
          <a:p>
            <a:pPr marL="979488" indent="-490538">
              <a:buSzPct val="100000"/>
              <a:buFont typeface="+mj-lt"/>
              <a:buAutoNum type="alphaLcPeriod"/>
            </a:pPr>
            <a:r>
              <a:rPr lang="en-US" sz="2400" dirty="0"/>
              <a:t>No grades (only mastered or not yet mastered)</a:t>
            </a:r>
          </a:p>
          <a:p>
            <a:pPr marL="979488" indent="-490538">
              <a:buSzPct val="100000"/>
              <a:buFont typeface="+mj-lt"/>
              <a:buAutoNum type="alphaLcPeriod"/>
            </a:pPr>
            <a:r>
              <a:rPr lang="en-US" sz="2400" dirty="0"/>
              <a:t>No classrooms (only studios or workshops – PBL environments)</a:t>
            </a:r>
          </a:p>
          <a:p>
            <a:pPr marL="979488" indent="-490538">
              <a:buSzPct val="100000"/>
              <a:buFont typeface="+mj-lt"/>
              <a:buAutoNum type="alphaLcPeriod"/>
            </a:pPr>
            <a:r>
              <a:rPr lang="en-US" sz="2400" dirty="0"/>
              <a:t>No teachers (only guides – mentors, coaches, problem curators)</a:t>
            </a:r>
          </a:p>
          <a:p>
            <a:pPr marL="979488" indent="-490538">
              <a:buSzPct val="100000"/>
              <a:buFont typeface="+mj-lt"/>
              <a:buAutoNum type="alphaLcPeriod"/>
            </a:pPr>
            <a:endParaRPr lang="en-US" sz="2400" dirty="0"/>
          </a:p>
          <a:p>
            <a:pPr marL="114300" indent="0">
              <a:buNone/>
            </a:pPr>
            <a:r>
              <a:rPr lang="en-US" sz="2800" b="1" dirty="0"/>
              <a:t>Same for training contexts – package deal (different paradigm)</a:t>
            </a:r>
          </a:p>
          <a:p>
            <a:pPr marL="979488" indent="-490538">
              <a:buSzPct val="100000"/>
              <a:buFont typeface="+mj-lt"/>
              <a:buAutoNum type="alphaLcPeriod"/>
            </a:pPr>
            <a:endParaRPr lang="en-US" sz="2400" dirty="0"/>
          </a:p>
          <a:p>
            <a:pPr marL="1323975" indent="-508000">
              <a:buSzPct val="100000"/>
              <a:buFont typeface="+mj-lt"/>
              <a:buAutoNum type="alphaLcPeriod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3761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>
          <a:extLst>
            <a:ext uri="{FF2B5EF4-FFF2-40B4-BE49-F238E27FC236}">
              <a16:creationId xmlns:a16="http://schemas.microsoft.com/office/drawing/2014/main" id="{8A631F67-D9B2-A064-A191-2E8ED95C7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9">
            <a:extLst>
              <a:ext uri="{FF2B5EF4-FFF2-40B4-BE49-F238E27FC236}">
                <a16:creationId xmlns:a16="http://schemas.microsoft.com/office/drawing/2014/main" id="{55844408-4055-6476-2983-F2813E9F90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111500"/>
            <a:ext cx="10515600" cy="73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</a:pPr>
            <a:r>
              <a:rPr lang="en-US" dirty="0"/>
              <a:t>2. The Means</a:t>
            </a:r>
            <a:endParaRPr dirty="0"/>
          </a:p>
        </p:txBody>
      </p:sp>
      <p:sp>
        <p:nvSpPr>
          <p:cNvPr id="293" name="Google Shape;293;p39">
            <a:extLst>
              <a:ext uri="{FF2B5EF4-FFF2-40B4-BE49-F238E27FC236}">
                <a16:creationId xmlns:a16="http://schemas.microsoft.com/office/drawing/2014/main" id="{ECF91420-9B31-3262-C742-DE1055FEAAD0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94944" y="1901951"/>
            <a:ext cx="10819723" cy="4771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>
              <a:buNone/>
            </a:pPr>
            <a:r>
              <a:rPr lang="en-US" sz="2800" b="1" dirty="0"/>
              <a:t>For a more detailed designer’s perspective (design theory)</a:t>
            </a:r>
          </a:p>
          <a:p>
            <a:pPr marL="488950" indent="0">
              <a:buSzPct val="100000"/>
              <a:buNone/>
            </a:pPr>
            <a:r>
              <a:rPr lang="en-US" sz="2400" dirty="0"/>
              <a:t>Guidance to design collaborative, self-directed projects (R, AR, VR)</a:t>
            </a:r>
          </a:p>
          <a:p>
            <a:pPr marL="979488" indent="-490538">
              <a:buSzPct val="100000"/>
              <a:buFont typeface="+mj-lt"/>
              <a:buAutoNum type="alphaLcPeriod"/>
            </a:pPr>
            <a:r>
              <a:rPr lang="en-US" sz="2400" dirty="0"/>
              <a:t>The selection/progression problem with PBL –</a:t>
            </a:r>
          </a:p>
          <a:p>
            <a:pPr marL="979488" indent="-490538">
              <a:buSzPct val="100000"/>
              <a:buFont typeface="+mj-lt"/>
              <a:buAutoNum type="alphaLcPeriod"/>
            </a:pPr>
            <a:r>
              <a:rPr lang="en-US" sz="2400" dirty="0"/>
              <a:t>The assessment problem – </a:t>
            </a:r>
          </a:p>
          <a:p>
            <a:pPr marL="979488" indent="-490538">
              <a:buSzPct val="100000"/>
              <a:buFont typeface="+mj-lt"/>
              <a:buAutoNum type="alphaLcPeriod"/>
            </a:pPr>
            <a:r>
              <a:rPr lang="en-US" sz="2400" dirty="0"/>
              <a:t>The transfer problem – </a:t>
            </a:r>
          </a:p>
          <a:p>
            <a:pPr marL="979488" indent="-490538">
              <a:buSzPct val="100000"/>
              <a:buFont typeface="+mj-lt"/>
              <a:buAutoNum type="alphaLcPeriod"/>
            </a:pPr>
            <a:r>
              <a:rPr lang="en-US" sz="2400" dirty="0"/>
              <a:t>The automatization problem – </a:t>
            </a:r>
          </a:p>
          <a:p>
            <a:pPr marL="979488" indent="-490538">
              <a:buSzPct val="100000"/>
              <a:buFont typeface="+mj-lt"/>
              <a:buAutoNum type="alphaLcPeriod"/>
            </a:pPr>
            <a:r>
              <a:rPr lang="en-US" sz="2400" dirty="0"/>
              <a:t>The personalization problem – </a:t>
            </a:r>
          </a:p>
          <a:p>
            <a:pPr marL="979488" indent="-490538">
              <a:buSzPct val="100000"/>
              <a:buFont typeface="+mj-lt"/>
              <a:buAutoNum type="alphaLcPeriod"/>
            </a:pPr>
            <a:r>
              <a:rPr lang="en-US" sz="2400" dirty="0"/>
              <a:t>The team problem – </a:t>
            </a:r>
          </a:p>
          <a:p>
            <a:pPr marL="488950" indent="0">
              <a:buSzPct val="100000"/>
              <a:buNone/>
            </a:pPr>
            <a:endParaRPr lang="en-US" sz="2400" dirty="0"/>
          </a:p>
          <a:p>
            <a:pPr marL="1323975" indent="-508000">
              <a:buSzPct val="100000"/>
              <a:buFont typeface="+mj-lt"/>
              <a:buAutoNum type="alphaLcPeriod"/>
            </a:pP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265086-10F4-090A-372A-3CE4DFD4D5D5}"/>
              </a:ext>
            </a:extLst>
          </p:cNvPr>
          <p:cNvSpPr txBox="1"/>
          <p:nvPr/>
        </p:nvSpPr>
        <p:spPr>
          <a:xfrm>
            <a:off x="7382933" y="2979117"/>
            <a:ext cx="4258733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</a:pPr>
            <a:r>
              <a:rPr lang="en-US" sz="2000" dirty="0"/>
              <a:t>         </a:t>
            </a:r>
            <a:r>
              <a:rPr lang="en-US" sz="2200" dirty="0"/>
              <a:t> a. SCM sequence</a:t>
            </a:r>
          </a:p>
          <a:p>
            <a:pPr>
              <a:spcBef>
                <a:spcPts val="900"/>
              </a:spcBef>
            </a:pPr>
            <a:r>
              <a:rPr lang="en-US" sz="2200" dirty="0"/>
              <a:t>b. Individual JIT tutorials</a:t>
            </a:r>
          </a:p>
          <a:p>
            <a:pPr>
              <a:spcBef>
                <a:spcPts val="900"/>
              </a:spcBef>
            </a:pPr>
            <a:r>
              <a:rPr lang="en-US" sz="2200" dirty="0"/>
              <a:t>c. Divergent JIT tutorials</a:t>
            </a:r>
          </a:p>
          <a:p>
            <a:pPr>
              <a:spcBef>
                <a:spcPts val="900"/>
              </a:spcBef>
            </a:pPr>
            <a:r>
              <a:rPr lang="en-US" sz="2200" dirty="0"/>
              <a:t>d. Timed JIT tutorials</a:t>
            </a:r>
          </a:p>
          <a:p>
            <a:pPr>
              <a:spcBef>
                <a:spcPts val="900"/>
              </a:spcBef>
            </a:pPr>
            <a:r>
              <a:rPr lang="en-US" sz="2200" dirty="0"/>
              <a:t>e. Personalized tutorials</a:t>
            </a:r>
          </a:p>
          <a:p>
            <a:pPr>
              <a:spcBef>
                <a:spcPts val="1000"/>
              </a:spcBef>
            </a:pPr>
            <a:r>
              <a:rPr lang="en-US" sz="2200" dirty="0"/>
              <a:t>f. Selection, forming, norming</a:t>
            </a:r>
          </a:p>
          <a:p>
            <a:pPr>
              <a:spcBef>
                <a:spcPts val="1000"/>
              </a:spcBef>
            </a:pPr>
            <a:endParaRPr lang="en-US" sz="2200" dirty="0"/>
          </a:p>
          <a:p>
            <a:pPr>
              <a:spcBef>
                <a:spcPts val="1000"/>
              </a:spcBef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02968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0"/>
          <p:cNvSpPr txBox="1">
            <a:spLocks noGrp="1"/>
          </p:cNvSpPr>
          <p:nvPr>
            <p:ph type="title"/>
          </p:nvPr>
        </p:nvSpPr>
        <p:spPr>
          <a:xfrm>
            <a:off x="838200" y="1133180"/>
            <a:ext cx="10515600" cy="73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US" dirty="0"/>
              <a:t>3. The ID Process</a:t>
            </a:r>
            <a:endParaRPr dirty="0"/>
          </a:p>
        </p:txBody>
      </p:sp>
      <p:sp>
        <p:nvSpPr>
          <p:cNvPr id="302" name="Google Shape;302;p40"/>
          <p:cNvSpPr txBox="1">
            <a:spLocks noGrp="1"/>
          </p:cNvSpPr>
          <p:nvPr>
            <p:ph type="body" idx="2"/>
          </p:nvPr>
        </p:nvSpPr>
        <p:spPr>
          <a:xfrm>
            <a:off x="863604" y="2022116"/>
            <a:ext cx="3098796" cy="541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800" dirty="0"/>
              <a:t>Problems</a:t>
            </a:r>
            <a:endParaRPr sz="2800" dirty="0"/>
          </a:p>
        </p:txBody>
      </p:sp>
      <p:sp>
        <p:nvSpPr>
          <p:cNvPr id="303" name="Google Shape;303;p40"/>
          <p:cNvSpPr txBox="1">
            <a:spLocks noGrp="1"/>
          </p:cNvSpPr>
          <p:nvPr>
            <p:ph type="body" idx="3"/>
          </p:nvPr>
        </p:nvSpPr>
        <p:spPr>
          <a:xfrm>
            <a:off x="839788" y="2754217"/>
            <a:ext cx="5157787" cy="3435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73075" indent="-457200">
              <a:buSzPct val="100000"/>
              <a:buAutoNum type="arabicPeriod"/>
            </a:pPr>
            <a:r>
              <a:rPr lang="en-US" sz="2200" dirty="0"/>
              <a:t>Beginning the design process with tiny pieces of content doesn’t work.</a:t>
            </a:r>
          </a:p>
          <a:p>
            <a:pPr marL="473075" indent="-457200">
              <a:buSzPct val="100000"/>
              <a:buAutoNum type="arabicPeriod"/>
            </a:pPr>
            <a:r>
              <a:rPr lang="en-US" sz="2200" dirty="0"/>
              <a:t>Saving all the evaluation for the end doesn’t work well.</a:t>
            </a:r>
          </a:p>
        </p:txBody>
      </p:sp>
      <p:sp>
        <p:nvSpPr>
          <p:cNvPr id="304" name="Google Shape;304;p40"/>
          <p:cNvSpPr txBox="1">
            <a:spLocks noGrp="1"/>
          </p:cNvSpPr>
          <p:nvPr>
            <p:ph type="body" idx="4"/>
          </p:nvPr>
        </p:nvSpPr>
        <p:spPr>
          <a:xfrm>
            <a:off x="6536267" y="2022116"/>
            <a:ext cx="3098796" cy="541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800" dirty="0"/>
              <a:t>Solutions</a:t>
            </a:r>
            <a:endParaRPr sz="2800" dirty="0"/>
          </a:p>
        </p:txBody>
      </p:sp>
      <p:sp>
        <p:nvSpPr>
          <p:cNvPr id="305" name="Google Shape;305;p40"/>
          <p:cNvSpPr txBox="1">
            <a:spLocks noGrp="1"/>
          </p:cNvSpPr>
          <p:nvPr>
            <p:ph type="body" idx="5"/>
          </p:nvPr>
        </p:nvSpPr>
        <p:spPr>
          <a:xfrm>
            <a:off x="6388214" y="2754217"/>
            <a:ext cx="4967173" cy="3435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7475" indent="0">
              <a:buSzPct val="100000"/>
              <a:buNone/>
            </a:pPr>
            <a:r>
              <a:rPr lang="en-US" sz="2200" dirty="0"/>
              <a:t>A holistic design process – 3 levels of design  (more or less)</a:t>
            </a:r>
          </a:p>
          <a:p>
            <a:pPr marL="117475" indent="0">
              <a:buSzPct val="100000"/>
              <a:buNone/>
            </a:pPr>
            <a:r>
              <a:rPr lang="en-US" sz="2200" dirty="0"/>
              <a:t>Many analysis-design-evaluation (ADE) cycles on each level of design  (bigger or smaller chunks)</a:t>
            </a:r>
          </a:p>
          <a:p>
            <a:pPr marL="228600" lvl="0" indent="-1111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" grpId="0" build="p"/>
      <p:bldP spid="303" grpId="0" uiExpand="1" build="p"/>
      <p:bldP spid="304" grpId="0" build="p"/>
      <p:bldP spid="305" grpId="0" uiExpand="1" build="p"/>
    </p:bldLst>
  </p:timing>
</p:sld>
</file>

<file path=ppt/theme/theme1.xml><?xml version="1.0" encoding="utf-8"?>
<a:theme xmlns:a="http://schemas.openxmlformats.org/drawingml/2006/main" name="Indiana University">
  <a:themeElements>
    <a:clrScheme name="IU Brand Colors">
      <a:dk1>
        <a:srgbClr val="1B3E50"/>
      </a:dk1>
      <a:lt1>
        <a:srgbClr val="FFFFFF"/>
      </a:lt1>
      <a:dk2>
        <a:srgbClr val="990000"/>
      </a:dk2>
      <a:lt2>
        <a:srgbClr val="EEEEF0"/>
      </a:lt2>
      <a:accent1>
        <a:srgbClr val="6D0808"/>
      </a:accent1>
      <a:accent2>
        <a:srgbClr val="F31C40"/>
      </a:accent2>
      <a:accent3>
        <a:srgbClr val="F5E3CC"/>
      </a:accent3>
      <a:accent4>
        <a:srgbClr val="F8EFE2"/>
      </a:accent4>
      <a:accent5>
        <a:srgbClr val="C9D2D6"/>
      </a:accent5>
      <a:accent6>
        <a:srgbClr val="072332"/>
      </a:accent6>
      <a:hlink>
        <a:srgbClr val="004F9E"/>
      </a:hlink>
      <a:folHlink>
        <a:srgbClr val="004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diana University">
  <a:themeElements>
    <a:clrScheme name="IU Brand Colors">
      <a:dk1>
        <a:srgbClr val="1B3E50"/>
      </a:dk1>
      <a:lt1>
        <a:srgbClr val="FFFFFF"/>
      </a:lt1>
      <a:dk2>
        <a:srgbClr val="990000"/>
      </a:dk2>
      <a:lt2>
        <a:srgbClr val="EEEEF0"/>
      </a:lt2>
      <a:accent1>
        <a:srgbClr val="6D0808"/>
      </a:accent1>
      <a:accent2>
        <a:srgbClr val="F31C40"/>
      </a:accent2>
      <a:accent3>
        <a:srgbClr val="F5E3CC"/>
      </a:accent3>
      <a:accent4>
        <a:srgbClr val="F8EFE2"/>
      </a:accent4>
      <a:accent5>
        <a:srgbClr val="C9D2D6"/>
      </a:accent5>
      <a:accent6>
        <a:srgbClr val="072332"/>
      </a:accent6>
      <a:hlink>
        <a:srgbClr val="004F9E"/>
      </a:hlink>
      <a:folHlink>
        <a:srgbClr val="004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7744</TotalTime>
  <Words>1170</Words>
  <Application>Microsoft Macintosh PowerPoint</Application>
  <PresentationFormat>Widescreen</PresentationFormat>
  <Paragraphs>195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Azeret Mono</vt:lpstr>
      <vt:lpstr>Geo</vt:lpstr>
      <vt:lpstr>Azeret Mono SemiBold</vt:lpstr>
      <vt:lpstr>Arial</vt:lpstr>
      <vt:lpstr>Indiana University</vt:lpstr>
      <vt:lpstr>Indiana University</vt:lpstr>
      <vt:lpstr>Rethinking, Redesigning,  Reframing (RRR) with the  Competency-Based Paradigm  of Education and Training</vt:lpstr>
      <vt:lpstr> Overview  1. The Need for RRR 2. The Means 3. The ID Process</vt:lpstr>
      <vt:lpstr>1. The Need</vt:lpstr>
      <vt:lpstr>2. The Means</vt:lpstr>
      <vt:lpstr>2. The Means</vt:lpstr>
      <vt:lpstr>2. The Means</vt:lpstr>
      <vt:lpstr>2. The Means</vt:lpstr>
      <vt:lpstr>2. The Means</vt:lpstr>
      <vt:lpstr>3. The ID Process</vt:lpstr>
      <vt:lpstr>The Holistic 4D Process</vt:lpstr>
      <vt:lpstr>3. The ID Process</vt:lpstr>
      <vt:lpstr>3. The ID Process</vt:lpstr>
      <vt:lpstr>3. The ID Process</vt:lpstr>
      <vt:lpstr>Summary</vt:lpstr>
      <vt:lpstr>Resources www.reigeluth.net (for all pubs)</vt:lpstr>
      <vt:lpstr>Any more Comments or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Reigeluth, Charles M.</cp:lastModifiedBy>
  <cp:revision>31</cp:revision>
  <dcterms:modified xsi:type="dcterms:W3CDTF">2026-03-06T20:22:27Z</dcterms:modified>
</cp:coreProperties>
</file>